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8288000" cy="10287000"/>
  <p:notesSz cx="6858000" cy="9144000"/>
  <p:embeddedFontLst>
    <p:embeddedFont>
      <p:font typeface="Open Sans Bold" charset="1" panose="00000000000000000000"/>
      <p:regular r:id="rId15"/>
    </p:embeddedFont>
    <p:embeddedFont>
      <p:font typeface="Myriad Bold" charset="1" panose="020B0703030403020204"/>
      <p:regular r:id="rId16"/>
    </p:embeddedFont>
    <p:embeddedFont>
      <p:font typeface="Myriad" charset="1" panose="020B0503030403020204"/>
      <p:regular r:id="rId17"/>
    </p:embeddedFont>
    <p:embeddedFont>
      <p:font typeface="Open Sans" charset="1" panose="00000000000000000000"/>
      <p:regular r:id="rId18"/>
    </p:embeddedFont>
    <p:embeddedFont>
      <p:font typeface="Open Sans Bold Italics" charset="1" panose="0000000000000000000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18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21" Type="http://schemas.openxmlformats.org/officeDocument/2006/relationships/customXml" Target="../customXml/item2.xml"/><Relationship Id="rId12" Type="http://schemas.openxmlformats.org/officeDocument/2006/relationships/slide" Target="slides/slide7.xml"/><Relationship Id="rId17" Type="http://schemas.openxmlformats.org/officeDocument/2006/relationships/font" Target="fonts/font17.fntdata"/><Relationship Id="rId7" Type="http://schemas.openxmlformats.org/officeDocument/2006/relationships/slide" Target="slides/slide2.xml"/><Relationship Id="rId16" Type="http://schemas.openxmlformats.org/officeDocument/2006/relationships/font" Target="fonts/font16.fntdata"/><Relationship Id="rId2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6" Type="http://schemas.openxmlformats.org/officeDocument/2006/relationships/slide" Target="slides/slide1.xml"/><Relationship Id="rId15" Type="http://schemas.openxmlformats.org/officeDocument/2006/relationships/font" Target="fonts/font15.fntdata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9.fntdata"/><Relationship Id="rId14" Type="http://schemas.openxmlformats.org/officeDocument/2006/relationships/slide" Target="slides/slide9.xml"/><Relationship Id="rId4" Type="http://schemas.openxmlformats.org/officeDocument/2006/relationships/theme" Target="theme/theme1.xml"/><Relationship Id="rId9" Type="http://schemas.openxmlformats.org/officeDocument/2006/relationships/slide" Target="slides/slide4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jpe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2.png" Type="http://schemas.openxmlformats.org/officeDocument/2006/relationships/image"/><Relationship Id="rId4" Target="../media/image13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0.svg" Type="http://schemas.openxmlformats.org/officeDocument/2006/relationships/image"/><Relationship Id="rId11" Target="../media/image21.png" Type="http://schemas.openxmlformats.org/officeDocument/2006/relationships/image"/><Relationship Id="rId12" Target="../media/image22.svg" Type="http://schemas.openxmlformats.org/officeDocument/2006/relationships/image"/><Relationship Id="rId13" Target="../media/image23.png" Type="http://schemas.openxmlformats.org/officeDocument/2006/relationships/image"/><Relationship Id="rId14" Target="../media/image24.svg" Type="http://schemas.openxmlformats.org/officeDocument/2006/relationships/image"/><Relationship Id="rId15" Target="../media/image25.png" Type="http://schemas.openxmlformats.org/officeDocument/2006/relationships/image"/><Relationship Id="rId16" Target="../media/image26.svg" Type="http://schemas.openxmlformats.org/officeDocument/2006/relationships/image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4.jpeg" Type="http://schemas.openxmlformats.org/officeDocument/2006/relationships/image"/><Relationship Id="rId5" Target="../media/image15.png" Type="http://schemas.openxmlformats.org/officeDocument/2006/relationships/image"/><Relationship Id="rId6" Target="../media/image16.svg" Type="http://schemas.openxmlformats.org/officeDocument/2006/relationships/image"/><Relationship Id="rId7" Target="../media/image17.png" Type="http://schemas.openxmlformats.org/officeDocument/2006/relationships/image"/><Relationship Id="rId8" Target="../media/image18.svg" Type="http://schemas.openxmlformats.org/officeDocument/2006/relationships/image"/><Relationship Id="rId9" Target="../media/image19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5.png" Type="http://schemas.openxmlformats.org/officeDocument/2006/relationships/image"/><Relationship Id="rId11" Target="../media/image36.svg" Type="http://schemas.openxmlformats.org/officeDocument/2006/relationships/image"/><Relationship Id="rId12" Target="../media/image37.png" Type="http://schemas.openxmlformats.org/officeDocument/2006/relationships/image"/><Relationship Id="rId13" Target="../media/image38.svg" Type="http://schemas.openxmlformats.org/officeDocument/2006/relationships/image"/><Relationship Id="rId14" Target="../media/image39.png" Type="http://schemas.openxmlformats.org/officeDocument/2006/relationships/image"/><Relationship Id="rId15" Target="../media/image40.svg" Type="http://schemas.openxmlformats.org/officeDocument/2006/relationships/image"/><Relationship Id="rId2" Target="../media/image27.png" Type="http://schemas.openxmlformats.org/officeDocument/2006/relationships/image"/><Relationship Id="rId3" Target="../media/image28.svg" Type="http://schemas.openxmlformats.org/officeDocument/2006/relationships/image"/><Relationship Id="rId4" Target="../media/image29.png" Type="http://schemas.openxmlformats.org/officeDocument/2006/relationships/image"/><Relationship Id="rId5" Target="../media/image30.svg" Type="http://schemas.openxmlformats.org/officeDocument/2006/relationships/image"/><Relationship Id="rId6" Target="../media/image31.png" Type="http://schemas.openxmlformats.org/officeDocument/2006/relationships/image"/><Relationship Id="rId7" Target="../media/image32.svg" Type="http://schemas.openxmlformats.org/officeDocument/2006/relationships/image"/><Relationship Id="rId8" Target="../media/image33.png" Type="http://schemas.openxmlformats.org/officeDocument/2006/relationships/image"/><Relationship Id="rId9" Target="../media/image34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5.jpeg" Type="http://schemas.openxmlformats.org/officeDocument/2006/relationships/image"/><Relationship Id="rId11" Target="../media/image46.png" Type="http://schemas.openxmlformats.org/officeDocument/2006/relationships/image"/><Relationship Id="rId12" Target="../media/image47.svg" Type="http://schemas.openxmlformats.org/officeDocument/2006/relationships/image"/><Relationship Id="rId13" Target="../media/image48.png" Type="http://schemas.openxmlformats.org/officeDocument/2006/relationships/image"/><Relationship Id="rId14" Target="../media/image49.png" Type="http://schemas.openxmlformats.org/officeDocument/2006/relationships/image"/><Relationship Id="rId15" Target="../media/image50.svg" Type="http://schemas.openxmlformats.org/officeDocument/2006/relationships/image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41.png" Type="http://schemas.openxmlformats.org/officeDocument/2006/relationships/image"/><Relationship Id="rId5" Target="../media/image42.svg" Type="http://schemas.openxmlformats.org/officeDocument/2006/relationships/image"/><Relationship Id="rId6" Target="../media/image43.png" Type="http://schemas.openxmlformats.org/officeDocument/2006/relationships/image"/><Relationship Id="rId7" Target="../media/image44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5.png" Type="http://schemas.openxmlformats.org/officeDocument/2006/relationships/image"/><Relationship Id="rId11" Target="../media/image56.svg" Type="http://schemas.openxmlformats.org/officeDocument/2006/relationships/image"/><Relationship Id="rId12" Target="../media/image27.png" Type="http://schemas.openxmlformats.org/officeDocument/2006/relationships/image"/><Relationship Id="rId13" Target="../media/image28.svg" Type="http://schemas.openxmlformats.org/officeDocument/2006/relationships/image"/><Relationship Id="rId14" Target="../media/image57.png" Type="http://schemas.openxmlformats.org/officeDocument/2006/relationships/image"/><Relationship Id="rId15" Target="../media/image58.svg" Type="http://schemas.openxmlformats.org/officeDocument/2006/relationships/image"/><Relationship Id="rId2" Target="../media/image33.png" Type="http://schemas.openxmlformats.org/officeDocument/2006/relationships/image"/><Relationship Id="rId3" Target="../media/image34.svg" Type="http://schemas.openxmlformats.org/officeDocument/2006/relationships/image"/><Relationship Id="rId4" Target="../media/image37.png" Type="http://schemas.openxmlformats.org/officeDocument/2006/relationships/image"/><Relationship Id="rId5" Target="../media/image38.svg" Type="http://schemas.openxmlformats.org/officeDocument/2006/relationships/image"/><Relationship Id="rId6" Target="../media/image51.png" Type="http://schemas.openxmlformats.org/officeDocument/2006/relationships/image"/><Relationship Id="rId7" Target="../media/image52.svg" Type="http://schemas.openxmlformats.org/officeDocument/2006/relationships/image"/><Relationship Id="rId8" Target="../media/image53.png" Type="http://schemas.openxmlformats.org/officeDocument/2006/relationships/image"/><Relationship Id="rId9" Target="../media/image54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9.jpeg" Type="http://schemas.openxmlformats.org/officeDocument/2006/relationships/image"/><Relationship Id="rId5" Target="../media/image6.png" Type="http://schemas.openxmlformats.org/officeDocument/2006/relationships/image"/><Relationship Id="rId6" Target="https://libraries.acm.org/acmopen/acmopen-faq" TargetMode="External" Type="http://schemas.openxmlformats.org/officeDocument/2006/relationships/hyperlink"/><Relationship Id="rId7" Target="https://dl.acm.org" TargetMode="External" Type="http://schemas.openxmlformats.org/officeDocument/2006/relationships/hyperlink"/><Relationship Id="rId8" Target="https://authors.acm.org" TargetMode="External" Type="http://schemas.openxmlformats.org/officeDocument/2006/relationships/hyperlink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913716" y="-2649481"/>
            <a:ext cx="5298962" cy="529896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DEDED">
                <a:alpha val="64706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969127" y="1474063"/>
            <a:ext cx="9876009" cy="9876009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E4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9144000" y="-3492658"/>
            <a:ext cx="13182989" cy="12750958"/>
          </a:xfrm>
          <a:custGeom>
            <a:avLst/>
            <a:gdLst/>
            <a:ahLst/>
            <a:cxnLst/>
            <a:rect r="r" b="b" t="t" l="l"/>
            <a:pathLst>
              <a:path h="12750958" w="13182989">
                <a:moveTo>
                  <a:pt x="0" y="0"/>
                </a:moveTo>
                <a:lnTo>
                  <a:pt x="13182989" y="0"/>
                </a:lnTo>
                <a:lnTo>
                  <a:pt x="13182989" y="12750958"/>
                </a:lnTo>
                <a:lnTo>
                  <a:pt x="0" y="127509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4506" r="-4002" b="-3019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0563197" y="-2547228"/>
            <a:ext cx="10860098" cy="1086009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AFAF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1055242" y="-2055184"/>
            <a:ext cx="9876009" cy="9876009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18493" t="0" r="-18493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-4138736" y="5119564"/>
            <a:ext cx="8277473" cy="8277473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E4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668493" y="9258300"/>
            <a:ext cx="5298962" cy="5298962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DEDED">
                <a:alpha val="64706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1741783" y="7178893"/>
            <a:ext cx="1911242" cy="1911242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gradFill rotWithShape="true">
              <a:gsLst>
                <a:gs pos="0">
                  <a:srgbClr val="0091D0">
                    <a:alpha val="100000"/>
                  </a:srgbClr>
                </a:gs>
                <a:gs pos="100000">
                  <a:srgbClr val="004A6B">
                    <a:alpha val="100000"/>
                  </a:srgbClr>
                </a:gs>
              </a:gsLst>
              <a:lin ang="0"/>
            </a:gradFill>
            <a:ln cap="sq">
              <a:noFill/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582487" y="5636633"/>
            <a:ext cx="1911242" cy="1911242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gradFill rotWithShape="true">
              <a:gsLst>
                <a:gs pos="0">
                  <a:srgbClr val="004A6B">
                    <a:alpha val="100000"/>
                  </a:srgbClr>
                </a:gs>
                <a:gs pos="100000">
                  <a:srgbClr val="0091D0">
                    <a:alpha val="100000"/>
                  </a:srgbClr>
                </a:gs>
              </a:gsLst>
              <a:lin ang="0"/>
            </a:gradFill>
            <a:ln cap="sq">
              <a:noFill/>
              <a:prstDash val="solid"/>
              <a:miter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3200538" y="1210319"/>
            <a:ext cx="9303665" cy="7866363"/>
            <a:chOff x="0" y="0"/>
            <a:chExt cx="12404886" cy="10488484"/>
          </a:xfrm>
        </p:grpSpPr>
        <p:sp>
          <p:nvSpPr>
            <p:cNvPr name="TextBox 27" id="27"/>
            <p:cNvSpPr txBox="true"/>
            <p:nvPr/>
          </p:nvSpPr>
          <p:spPr>
            <a:xfrm rot="0">
              <a:off x="0" y="104775"/>
              <a:ext cx="12404886" cy="58784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8586"/>
                </a:lnSpc>
              </a:pPr>
              <a:r>
                <a:rPr lang="en-US" sz="8100" spc="-145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Introducing </a:t>
              </a:r>
            </a:p>
            <a:p>
              <a:pPr algn="l">
                <a:lnSpc>
                  <a:spcPts val="8586"/>
                </a:lnSpc>
              </a:pPr>
              <a:r>
                <a:rPr lang="en-US" sz="8100" spc="-145" b="true">
                  <a:solidFill>
                    <a:srgbClr val="0091D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ACM Open</a:t>
              </a:r>
              <a:r>
                <a:rPr lang="en-US" sz="8100" spc="-145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and ACM Digital Library Premium</a:t>
              </a:r>
            </a:p>
          </p:txBody>
        </p:sp>
        <p:sp>
          <p:nvSpPr>
            <p:cNvPr name="TextBox 28" id="28"/>
            <p:cNvSpPr txBox="true"/>
            <p:nvPr/>
          </p:nvSpPr>
          <p:spPr>
            <a:xfrm rot="0">
              <a:off x="0" y="6810111"/>
              <a:ext cx="12404886" cy="20099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829"/>
                </a:lnSpc>
              </a:pPr>
              <a:r>
                <a:rPr lang="en-US" sz="5499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Driving Research Visibility, Access, and Innovation</a:t>
              </a:r>
            </a:p>
          </p:txBody>
        </p:sp>
        <p:grpSp>
          <p:nvGrpSpPr>
            <p:cNvPr name="Group 29" id="29"/>
            <p:cNvGrpSpPr/>
            <p:nvPr/>
          </p:nvGrpSpPr>
          <p:grpSpPr>
            <a:xfrm rot="0">
              <a:off x="5177379" y="9569397"/>
              <a:ext cx="2050129" cy="919087"/>
              <a:chOff x="0" y="0"/>
              <a:chExt cx="404964" cy="181548"/>
            </a:xfrm>
          </p:grpSpPr>
          <p:sp>
            <p:nvSpPr>
              <p:cNvPr name="Freeform 30" id="30"/>
              <p:cNvSpPr/>
              <p:nvPr/>
            </p:nvSpPr>
            <p:spPr>
              <a:xfrm flipH="false" flipV="false" rot="0">
                <a:off x="0" y="0"/>
                <a:ext cx="404964" cy="181548"/>
              </a:xfrm>
              <a:custGeom>
                <a:avLst/>
                <a:gdLst/>
                <a:ahLst/>
                <a:cxnLst/>
                <a:rect r="r" b="b" t="t" l="l"/>
                <a:pathLst>
                  <a:path h="181548" w="404964">
                    <a:moveTo>
                      <a:pt x="90774" y="0"/>
                    </a:moveTo>
                    <a:lnTo>
                      <a:pt x="314190" y="0"/>
                    </a:lnTo>
                    <a:cubicBezTo>
                      <a:pt x="364323" y="0"/>
                      <a:pt x="404964" y="40641"/>
                      <a:pt x="404964" y="90774"/>
                    </a:cubicBezTo>
                    <a:lnTo>
                      <a:pt x="404964" y="90774"/>
                    </a:lnTo>
                    <a:cubicBezTo>
                      <a:pt x="404964" y="140907"/>
                      <a:pt x="364323" y="181548"/>
                      <a:pt x="314190" y="181548"/>
                    </a:cubicBezTo>
                    <a:lnTo>
                      <a:pt x="90774" y="181548"/>
                    </a:lnTo>
                    <a:cubicBezTo>
                      <a:pt x="40641" y="181548"/>
                      <a:pt x="0" y="140907"/>
                      <a:pt x="0" y="90774"/>
                    </a:cubicBezTo>
                    <a:lnTo>
                      <a:pt x="0" y="90774"/>
                    </a:lnTo>
                    <a:cubicBezTo>
                      <a:pt x="0" y="40641"/>
                      <a:pt x="40641" y="0"/>
                      <a:pt x="90774" y="0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0091D0">
                      <a:alpha val="100000"/>
                    </a:srgbClr>
                  </a:gs>
                  <a:gs pos="100000">
                    <a:srgbClr val="004A6B">
                      <a:alpha val="100000"/>
                    </a:srgbClr>
                  </a:gs>
                </a:gsLst>
                <a:lin ang="0"/>
              </a:gradFill>
              <a:ln w="9525" cap="rnd">
                <a:gradFill>
                  <a:gsLst>
                    <a:gs pos="0">
                      <a:srgbClr val="004A6B">
                        <a:alpha val="100000"/>
                      </a:srgbClr>
                    </a:gs>
                    <a:gs pos="100000">
                      <a:srgbClr val="0091D0">
                        <a:alpha val="100000"/>
                      </a:srgbClr>
                    </a:gs>
                  </a:gsLst>
                  <a:lin ang="0"/>
                </a:gradFill>
                <a:prstDash val="solid"/>
                <a:round/>
              </a:ln>
            </p:spPr>
          </p:sp>
          <p:sp>
            <p:nvSpPr>
              <p:cNvPr name="TextBox 31" id="31"/>
              <p:cNvSpPr txBox="true"/>
              <p:nvPr/>
            </p:nvSpPr>
            <p:spPr>
              <a:xfrm>
                <a:off x="0" y="-38100"/>
                <a:ext cx="404964" cy="21964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Freeform 32" id="32"/>
            <p:cNvSpPr/>
            <p:nvPr/>
          </p:nvSpPr>
          <p:spPr>
            <a:xfrm flipH="false" flipV="false" rot="5400000">
              <a:off x="5920714" y="9445982"/>
              <a:ext cx="534864" cy="1165917"/>
            </a:xfrm>
            <a:custGeom>
              <a:avLst/>
              <a:gdLst/>
              <a:ahLst/>
              <a:cxnLst/>
              <a:rect r="r" b="b" t="t" l="l"/>
              <a:pathLst>
                <a:path h="1165917" w="534864">
                  <a:moveTo>
                    <a:pt x="0" y="0"/>
                  </a:moveTo>
                  <a:lnTo>
                    <a:pt x="534864" y="0"/>
                  </a:lnTo>
                  <a:lnTo>
                    <a:pt x="534864" y="1165917"/>
                  </a:lnTo>
                  <a:lnTo>
                    <a:pt x="0" y="11659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33" id="33"/>
          <p:cNvSpPr/>
          <p:nvPr/>
        </p:nvSpPr>
        <p:spPr>
          <a:xfrm flipH="false" flipV="false" rot="0">
            <a:off x="331258" y="8560858"/>
            <a:ext cx="3589480" cy="1394884"/>
          </a:xfrm>
          <a:custGeom>
            <a:avLst/>
            <a:gdLst/>
            <a:ahLst/>
            <a:cxnLst/>
            <a:rect r="r" b="b" t="t" l="l"/>
            <a:pathLst>
              <a:path h="1394884" w="3589480">
                <a:moveTo>
                  <a:pt x="0" y="0"/>
                </a:moveTo>
                <a:lnTo>
                  <a:pt x="3589480" y="0"/>
                </a:lnTo>
                <a:lnTo>
                  <a:pt x="3589480" y="1394884"/>
                </a:lnTo>
                <a:lnTo>
                  <a:pt x="0" y="139488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34" id="34"/>
          <p:cNvSpPr txBox="true"/>
          <p:nvPr/>
        </p:nvSpPr>
        <p:spPr>
          <a:xfrm rot="0">
            <a:off x="13960560" y="8612505"/>
            <a:ext cx="3912193" cy="1272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180"/>
              </a:lnSpc>
            </a:pPr>
            <a:r>
              <a:rPr lang="en-US" b="true" sz="3000">
                <a:solidFill>
                  <a:srgbClr val="000000"/>
                </a:solidFill>
                <a:latin typeface="Myriad Bold"/>
                <a:ea typeface="Myriad Bold"/>
                <a:cs typeface="Myriad Bold"/>
                <a:sym typeface="Myriad Bold"/>
              </a:rPr>
              <a:t>[Institution Name] [Presente</a:t>
            </a:r>
            <a:r>
              <a:rPr lang="en-US" b="true" sz="3000">
                <a:solidFill>
                  <a:srgbClr val="000000"/>
                </a:solidFill>
                <a:latin typeface="Myriad Bold"/>
                <a:ea typeface="Myriad Bold"/>
                <a:cs typeface="Myriad Bold"/>
                <a:sym typeface="Myriad Bold"/>
              </a:rPr>
              <a:t>r Name]  [Date]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409690" y="-3110145"/>
            <a:ext cx="9812760" cy="981276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DEDED">
                <a:alpha val="4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139700" y="63500"/>
              <a:ext cx="533400" cy="609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7611170" y="1796235"/>
            <a:ext cx="16981531" cy="16981531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E4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39700" y="63500"/>
              <a:ext cx="533400" cy="609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9144000" y="1113709"/>
            <a:ext cx="8059582" cy="8059582"/>
          </a:xfrm>
          <a:custGeom>
            <a:avLst/>
            <a:gdLst/>
            <a:ahLst/>
            <a:cxnLst/>
            <a:rect r="r" b="b" t="t" l="l"/>
            <a:pathLst>
              <a:path h="8059582" w="8059582">
                <a:moveTo>
                  <a:pt x="0" y="0"/>
                </a:moveTo>
                <a:lnTo>
                  <a:pt x="8059582" y="0"/>
                </a:lnTo>
                <a:lnTo>
                  <a:pt x="8059582" y="8059582"/>
                </a:lnTo>
                <a:lnTo>
                  <a:pt x="0" y="80595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0134263" y="2103972"/>
            <a:ext cx="6079056" cy="6079056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AFAF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63500"/>
              <a:ext cx="533400" cy="609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0409690" y="2379399"/>
            <a:ext cx="5528201" cy="5528201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25046" t="0" r="-25046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-5516146" y="2145977"/>
            <a:ext cx="9812760" cy="9812760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DEDED">
                <a:alpha val="49804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139700" y="63500"/>
              <a:ext cx="533400" cy="609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9454070" y="6785292"/>
            <a:ext cx="1911242" cy="1911242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gradFill rotWithShape="true">
              <a:gsLst>
                <a:gs pos="0">
                  <a:srgbClr val="0091D0">
                    <a:alpha val="100000"/>
                  </a:srgbClr>
                </a:gs>
                <a:gs pos="100000">
                  <a:srgbClr val="004A6B">
                    <a:alpha val="100000"/>
                  </a:srgbClr>
                </a:gs>
              </a:gsLst>
              <a:lin ang="0"/>
            </a:gradFill>
            <a:ln cap="sq">
              <a:noFill/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139700" y="63500"/>
              <a:ext cx="533400" cy="609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-5733953" y="-2938663"/>
            <a:ext cx="8277473" cy="8277473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gradFill rotWithShape="true">
              <a:gsLst>
                <a:gs pos="0">
                  <a:srgbClr val="004A6B">
                    <a:alpha val="100000"/>
                  </a:srgbClr>
                </a:gs>
                <a:gs pos="100000">
                  <a:srgbClr val="0091D0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2" id="22"/>
            <p:cNvSpPr txBox="true"/>
            <p:nvPr/>
          </p:nvSpPr>
          <p:spPr>
            <a:xfrm>
              <a:off x="139700" y="63500"/>
              <a:ext cx="533400" cy="6096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1582511" y="2694146"/>
            <a:ext cx="9782800" cy="1488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9"/>
              </a:lnSpc>
            </a:pPr>
            <a:r>
              <a:rPr lang="en-US" sz="5499" spc="-98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 Sustainable, Community-Wide </a:t>
            </a:r>
            <a:r>
              <a:rPr lang="en-US" sz="5499" spc="-98" b="true">
                <a:solidFill>
                  <a:srgbClr val="0091D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Open Access Model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582511" y="4653280"/>
            <a:ext cx="8236280" cy="8724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80"/>
              </a:lnSpc>
            </a:pPr>
            <a:r>
              <a:rPr lang="en-US" sz="3000" b="true">
                <a:solidFill>
                  <a:srgbClr val="000000"/>
                </a:solidFill>
                <a:latin typeface="Myriad Bold"/>
                <a:ea typeface="Myriad Bold"/>
                <a:cs typeface="Myriad Bold"/>
                <a:sym typeface="Myriad Bold"/>
              </a:rPr>
              <a:t>Through ACM Open, </a:t>
            </a:r>
            <a:r>
              <a:rPr lang="en-US" sz="3000">
                <a:solidFill>
                  <a:srgbClr val="000000"/>
                </a:solidFill>
                <a:latin typeface="Myriad"/>
                <a:ea typeface="Myriad"/>
                <a:cs typeface="Myriad"/>
                <a:sym typeface="Myriad"/>
              </a:rPr>
              <a:t>ou</a:t>
            </a:r>
            <a:r>
              <a:rPr lang="en-US" sz="3000">
                <a:solidFill>
                  <a:srgbClr val="000000"/>
                </a:solidFill>
                <a:latin typeface="Myriad"/>
                <a:ea typeface="Myriad"/>
                <a:cs typeface="Myriad"/>
                <a:sym typeface="Myriad"/>
              </a:rPr>
              <a:t>r institution is part of making computing research freely accessible to all. 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582511" y="5996464"/>
            <a:ext cx="8236280" cy="1672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80"/>
              </a:lnSpc>
            </a:pPr>
            <a:r>
              <a:rPr lang="en-US" sz="3000" b="true">
                <a:solidFill>
                  <a:srgbClr val="000000"/>
                </a:solidFill>
                <a:latin typeface="Myriad Bold"/>
                <a:ea typeface="Myriad Bold"/>
                <a:cs typeface="Myriad Bold"/>
                <a:sym typeface="Myriad Bold"/>
              </a:rPr>
              <a:t>It allows our authors to share their work openly </a:t>
            </a:r>
            <a:r>
              <a:rPr lang="en-US" sz="3000">
                <a:solidFill>
                  <a:srgbClr val="000000"/>
                </a:solidFill>
                <a:latin typeface="Myriad"/>
                <a:ea typeface="Myriad"/>
                <a:cs typeface="Myriad"/>
                <a:sym typeface="Myriad"/>
              </a:rPr>
              <a:t>while ACM ensures that all journals and conferences remain t</a:t>
            </a:r>
            <a:r>
              <a:rPr lang="en-US" sz="3000">
                <a:solidFill>
                  <a:srgbClr val="000000"/>
                </a:solidFill>
                <a:latin typeface="Myriad"/>
                <a:ea typeface="Myriad"/>
                <a:cs typeface="Myriad"/>
                <a:sym typeface="Myriad"/>
              </a:rPr>
              <a:t>rusted, high-quality venues</a:t>
            </a:r>
            <a:r>
              <a:rPr lang="en-US" sz="3000">
                <a:solidFill>
                  <a:srgbClr val="000000"/>
                </a:solidFill>
                <a:latin typeface="Myriad"/>
                <a:ea typeface="Myriad"/>
                <a:cs typeface="Myriad"/>
                <a:sym typeface="Myriad"/>
              </a:rPr>
              <a:t> f</a:t>
            </a:r>
            <a:r>
              <a:rPr lang="en-US" sz="3000">
                <a:solidFill>
                  <a:srgbClr val="000000"/>
                </a:solidFill>
                <a:latin typeface="Myriad"/>
                <a:ea typeface="Myriad"/>
                <a:cs typeface="Myriad"/>
                <a:sym typeface="Myriad"/>
              </a:rPr>
              <a:t>or publication. 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174686" y="1104900"/>
            <a:ext cx="9938627" cy="7550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29"/>
              </a:lnSpc>
            </a:pPr>
            <a:r>
              <a:rPr lang="en-US" b="true" sz="5499" spc="-98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Pillars</a:t>
            </a:r>
            <a:r>
              <a:rPr lang="en-US" b="true" sz="5499" spc="-98">
                <a:solidFill>
                  <a:srgbClr val="0091D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b="true" sz="5499" spc="-98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of </a:t>
            </a:r>
            <a:r>
              <a:rPr lang="en-US" b="true" sz="5499" spc="-98">
                <a:solidFill>
                  <a:srgbClr val="0091D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ACM Open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221274" y="2470555"/>
            <a:ext cx="4830734" cy="12058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179"/>
              </a:lnSpc>
            </a:pPr>
            <a:r>
              <a:rPr lang="en-US" b="true" sz="2999">
                <a:solidFill>
                  <a:srgbClr val="0091D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Publish Open Access</a:t>
            </a:r>
            <a:r>
              <a:rPr lang="en-US" sz="29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at no cost for affiliated researchers.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-4968197" y="-4592650"/>
            <a:ext cx="9211298" cy="9211298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DEDED">
                <a:alpha val="49804"/>
              </a:srgbClr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4044900" y="-4592650"/>
            <a:ext cx="9211298" cy="9211298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DEDED">
                <a:alpha val="49804"/>
              </a:srgbClr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3615533" y="3857483"/>
            <a:ext cx="11056934" cy="11056934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gradFill rotWithShape="true">
              <a:gsLst>
                <a:gs pos="0">
                  <a:srgbClr val="0091D0">
                    <a:alpha val="100000"/>
                  </a:srgbClr>
                </a:gs>
                <a:gs pos="100000">
                  <a:srgbClr val="004A6B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2" id="12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4309177" y="1234842"/>
            <a:ext cx="9669646" cy="9669646"/>
          </a:xfrm>
          <a:custGeom>
            <a:avLst/>
            <a:gdLst/>
            <a:ahLst/>
            <a:cxnLst/>
            <a:rect r="r" b="b" t="t" l="l"/>
            <a:pathLst>
              <a:path h="9669646" w="9669646">
                <a:moveTo>
                  <a:pt x="0" y="0"/>
                </a:moveTo>
                <a:lnTo>
                  <a:pt x="9669646" y="0"/>
                </a:lnTo>
                <a:lnTo>
                  <a:pt x="9669646" y="9669646"/>
                </a:lnTo>
                <a:lnTo>
                  <a:pt x="0" y="9669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497265" y="2422930"/>
            <a:ext cx="7293470" cy="7293470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AFAFA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44993" lIns="44993" bIns="44993" rIns="44993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5827715" y="2753379"/>
            <a:ext cx="6632571" cy="6632571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24906" t="0" r="-24906" b="0"/>
              </a:stretch>
            </a:blip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11243604" y="2479604"/>
            <a:ext cx="4882685" cy="12058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79"/>
              </a:lnSpc>
            </a:pPr>
            <a:r>
              <a:rPr lang="en-US" sz="2999" b="true">
                <a:solidFill>
                  <a:srgbClr val="0091D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Backed</a:t>
            </a:r>
            <a:r>
              <a:rPr lang="en-US" sz="29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999" b="true">
                <a:solidFill>
                  <a:srgbClr val="0091D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by ACM’s rigorous</a:t>
            </a:r>
            <a:r>
              <a:rPr lang="en-US" sz="29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editorial and peer-review standards.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28700" y="4287059"/>
            <a:ext cx="4135190" cy="16059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179"/>
              </a:lnSpc>
            </a:pPr>
            <a:r>
              <a:rPr lang="en-US" b="true" sz="2999">
                <a:solidFill>
                  <a:srgbClr val="0091D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Reach readers and collaborators worldwide </a:t>
            </a:r>
            <a:r>
              <a:rPr lang="en-US" sz="29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through ACM Digital Library.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3124110" y="4287059"/>
            <a:ext cx="4132831" cy="12058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79"/>
              </a:lnSpc>
            </a:pPr>
            <a:r>
              <a:rPr lang="en-US" sz="2999" b="true">
                <a:solidFill>
                  <a:srgbClr val="0091D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 balanced model </a:t>
            </a:r>
            <a:r>
              <a:rPr lang="en-US" sz="29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supporting long-term access for all. 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144000" y="0"/>
            <a:ext cx="9144000" cy="7276688"/>
            <a:chOff x="0" y="0"/>
            <a:chExt cx="12192000" cy="9702251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5625" t="0" r="5625" b="0"/>
            <a:stretch>
              <a:fillRect/>
            </a:stretch>
          </p:blipFill>
          <p:spPr>
            <a:xfrm flipH="false" flipV="false">
              <a:off x="0" y="0"/>
              <a:ext cx="12192000" cy="9702251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-411906" y="-386200"/>
            <a:ext cx="9555906" cy="7662888"/>
            <a:chOff x="0" y="0"/>
            <a:chExt cx="2516782" cy="201820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516782" cy="2018209"/>
            </a:xfrm>
            <a:custGeom>
              <a:avLst/>
              <a:gdLst/>
              <a:ahLst/>
              <a:cxnLst/>
              <a:rect r="r" b="b" t="t" l="l"/>
              <a:pathLst>
                <a:path h="2018209" w="2516782">
                  <a:moveTo>
                    <a:pt x="0" y="0"/>
                  </a:moveTo>
                  <a:lnTo>
                    <a:pt x="2516782" y="0"/>
                  </a:lnTo>
                  <a:lnTo>
                    <a:pt x="2516782" y="2018209"/>
                  </a:lnTo>
                  <a:lnTo>
                    <a:pt x="0" y="2018209"/>
                  </a:lnTo>
                  <a:close/>
                </a:path>
              </a:pathLst>
            </a:custGeom>
            <a:solidFill>
              <a:srgbClr val="A4E4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2516782" cy="205630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-3901" y="4599751"/>
            <a:ext cx="5353874" cy="5353874"/>
          </a:xfrm>
          <a:custGeom>
            <a:avLst/>
            <a:gdLst/>
            <a:ahLst/>
            <a:cxnLst/>
            <a:rect r="r" b="b" t="t" l="l"/>
            <a:pathLst>
              <a:path h="5353874" w="5353874">
                <a:moveTo>
                  <a:pt x="0" y="0"/>
                </a:moveTo>
                <a:lnTo>
                  <a:pt x="5353874" y="0"/>
                </a:lnTo>
                <a:lnTo>
                  <a:pt x="5353874" y="5353874"/>
                </a:lnTo>
                <a:lnTo>
                  <a:pt x="0" y="535387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310249" y="4599751"/>
            <a:ext cx="5353874" cy="5353874"/>
          </a:xfrm>
          <a:custGeom>
            <a:avLst/>
            <a:gdLst/>
            <a:ahLst/>
            <a:cxnLst/>
            <a:rect r="r" b="b" t="t" l="l"/>
            <a:pathLst>
              <a:path h="5353874" w="5353874">
                <a:moveTo>
                  <a:pt x="0" y="0"/>
                </a:moveTo>
                <a:lnTo>
                  <a:pt x="5353874" y="0"/>
                </a:lnTo>
                <a:lnTo>
                  <a:pt x="5353874" y="5353874"/>
                </a:lnTo>
                <a:lnTo>
                  <a:pt x="0" y="535387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82202" y="5285854"/>
            <a:ext cx="3981667" cy="3981667"/>
            <a:chOff x="0" y="0"/>
            <a:chExt cx="1003457" cy="100345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003457" cy="1003457"/>
            </a:xfrm>
            <a:custGeom>
              <a:avLst/>
              <a:gdLst/>
              <a:ahLst/>
              <a:cxnLst/>
              <a:rect r="r" b="b" t="t" l="l"/>
              <a:pathLst>
                <a:path h="1003457" w="1003457">
                  <a:moveTo>
                    <a:pt x="31110" y="0"/>
                  </a:moveTo>
                  <a:lnTo>
                    <a:pt x="972346" y="0"/>
                  </a:lnTo>
                  <a:cubicBezTo>
                    <a:pt x="980598" y="0"/>
                    <a:pt x="988510" y="3278"/>
                    <a:pt x="994345" y="9112"/>
                  </a:cubicBezTo>
                  <a:cubicBezTo>
                    <a:pt x="1000179" y="14946"/>
                    <a:pt x="1003457" y="22859"/>
                    <a:pt x="1003457" y="31110"/>
                  </a:cubicBezTo>
                  <a:lnTo>
                    <a:pt x="1003457" y="972346"/>
                  </a:lnTo>
                  <a:cubicBezTo>
                    <a:pt x="1003457" y="980598"/>
                    <a:pt x="1000179" y="988510"/>
                    <a:pt x="994345" y="994345"/>
                  </a:cubicBezTo>
                  <a:cubicBezTo>
                    <a:pt x="988510" y="1000179"/>
                    <a:pt x="980598" y="1003457"/>
                    <a:pt x="972346" y="1003457"/>
                  </a:cubicBezTo>
                  <a:lnTo>
                    <a:pt x="31110" y="1003457"/>
                  </a:lnTo>
                  <a:cubicBezTo>
                    <a:pt x="22859" y="1003457"/>
                    <a:pt x="14946" y="1000179"/>
                    <a:pt x="9112" y="994345"/>
                  </a:cubicBezTo>
                  <a:cubicBezTo>
                    <a:pt x="3278" y="988510"/>
                    <a:pt x="0" y="980598"/>
                    <a:pt x="0" y="972346"/>
                  </a:cubicBezTo>
                  <a:lnTo>
                    <a:pt x="0" y="31110"/>
                  </a:lnTo>
                  <a:cubicBezTo>
                    <a:pt x="0" y="22859"/>
                    <a:pt x="3278" y="14946"/>
                    <a:pt x="9112" y="9112"/>
                  </a:cubicBezTo>
                  <a:cubicBezTo>
                    <a:pt x="14946" y="3278"/>
                    <a:pt x="22859" y="0"/>
                    <a:pt x="3111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4A6B">
                    <a:alpha val="100000"/>
                  </a:srgbClr>
                </a:gs>
                <a:gs pos="100000">
                  <a:srgbClr val="0091D0">
                    <a:alpha val="100000"/>
                  </a:srgbClr>
                </a:gs>
              </a:gsLst>
              <a:lin ang="0"/>
            </a:gradFill>
            <a:ln w="9525" cap="sq">
              <a:solidFill>
                <a:srgbClr val="FAFAFA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003457" cy="10415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4996352" y="5285854"/>
            <a:ext cx="3981667" cy="3981667"/>
            <a:chOff x="0" y="0"/>
            <a:chExt cx="1003457" cy="100345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003457" cy="1003457"/>
            </a:xfrm>
            <a:custGeom>
              <a:avLst/>
              <a:gdLst/>
              <a:ahLst/>
              <a:cxnLst/>
              <a:rect r="r" b="b" t="t" l="l"/>
              <a:pathLst>
                <a:path h="1003457" w="1003457">
                  <a:moveTo>
                    <a:pt x="31110" y="0"/>
                  </a:moveTo>
                  <a:lnTo>
                    <a:pt x="972346" y="0"/>
                  </a:lnTo>
                  <a:cubicBezTo>
                    <a:pt x="980598" y="0"/>
                    <a:pt x="988510" y="3278"/>
                    <a:pt x="994345" y="9112"/>
                  </a:cubicBezTo>
                  <a:cubicBezTo>
                    <a:pt x="1000179" y="14946"/>
                    <a:pt x="1003457" y="22859"/>
                    <a:pt x="1003457" y="31110"/>
                  </a:cubicBezTo>
                  <a:lnTo>
                    <a:pt x="1003457" y="972346"/>
                  </a:lnTo>
                  <a:cubicBezTo>
                    <a:pt x="1003457" y="980598"/>
                    <a:pt x="1000179" y="988510"/>
                    <a:pt x="994345" y="994345"/>
                  </a:cubicBezTo>
                  <a:cubicBezTo>
                    <a:pt x="988510" y="1000179"/>
                    <a:pt x="980598" y="1003457"/>
                    <a:pt x="972346" y="1003457"/>
                  </a:cubicBezTo>
                  <a:lnTo>
                    <a:pt x="31110" y="1003457"/>
                  </a:lnTo>
                  <a:cubicBezTo>
                    <a:pt x="22859" y="1003457"/>
                    <a:pt x="14946" y="1000179"/>
                    <a:pt x="9112" y="994345"/>
                  </a:cubicBezTo>
                  <a:cubicBezTo>
                    <a:pt x="3278" y="988510"/>
                    <a:pt x="0" y="980598"/>
                    <a:pt x="0" y="972346"/>
                  </a:cubicBezTo>
                  <a:lnTo>
                    <a:pt x="0" y="31110"/>
                  </a:lnTo>
                  <a:cubicBezTo>
                    <a:pt x="0" y="22859"/>
                    <a:pt x="3278" y="14946"/>
                    <a:pt x="9112" y="9112"/>
                  </a:cubicBezTo>
                  <a:cubicBezTo>
                    <a:pt x="14946" y="3278"/>
                    <a:pt x="22859" y="0"/>
                    <a:pt x="3111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4A6B">
                    <a:alpha val="100000"/>
                  </a:srgbClr>
                </a:gs>
                <a:gs pos="100000">
                  <a:srgbClr val="0091D0">
                    <a:alpha val="100000"/>
                  </a:srgbClr>
                </a:gs>
              </a:gsLst>
              <a:lin ang="0"/>
            </a:gradFill>
            <a:ln w="9525" cap="sq">
              <a:solidFill>
                <a:srgbClr val="FAFAFA"/>
              </a:solidFill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1003457" cy="10415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931048" y="6361209"/>
            <a:ext cx="3483976" cy="18690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 spc="-50">
                <a:solidFill>
                  <a:srgbClr val="FAFAF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Greater Visibility: 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OA Articles see up to 3x more downloads and 70% more citations.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133075" y="6361209"/>
            <a:ext cx="3708223" cy="18690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 spc="-50">
                <a:solidFill>
                  <a:srgbClr val="FAFAF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Global Collaboration: 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Freely accessible research connects authors and readers worldwide. 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8625902" y="4599751"/>
            <a:ext cx="5353874" cy="5353874"/>
          </a:xfrm>
          <a:custGeom>
            <a:avLst/>
            <a:gdLst/>
            <a:ahLst/>
            <a:cxnLst/>
            <a:rect r="r" b="b" t="t" l="l"/>
            <a:pathLst>
              <a:path h="5353874" w="5353874">
                <a:moveTo>
                  <a:pt x="0" y="0"/>
                </a:moveTo>
                <a:lnTo>
                  <a:pt x="5353874" y="0"/>
                </a:lnTo>
                <a:lnTo>
                  <a:pt x="5353874" y="5353874"/>
                </a:lnTo>
                <a:lnTo>
                  <a:pt x="0" y="535387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9312006" y="5285854"/>
            <a:ext cx="3981667" cy="3981667"/>
            <a:chOff x="0" y="0"/>
            <a:chExt cx="1003457" cy="1003457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003457" cy="1003457"/>
            </a:xfrm>
            <a:custGeom>
              <a:avLst/>
              <a:gdLst/>
              <a:ahLst/>
              <a:cxnLst/>
              <a:rect r="r" b="b" t="t" l="l"/>
              <a:pathLst>
                <a:path h="1003457" w="1003457">
                  <a:moveTo>
                    <a:pt x="31110" y="0"/>
                  </a:moveTo>
                  <a:lnTo>
                    <a:pt x="972346" y="0"/>
                  </a:lnTo>
                  <a:cubicBezTo>
                    <a:pt x="980598" y="0"/>
                    <a:pt x="988510" y="3278"/>
                    <a:pt x="994345" y="9112"/>
                  </a:cubicBezTo>
                  <a:cubicBezTo>
                    <a:pt x="1000179" y="14946"/>
                    <a:pt x="1003457" y="22859"/>
                    <a:pt x="1003457" y="31110"/>
                  </a:cubicBezTo>
                  <a:lnTo>
                    <a:pt x="1003457" y="972346"/>
                  </a:lnTo>
                  <a:cubicBezTo>
                    <a:pt x="1003457" y="980598"/>
                    <a:pt x="1000179" y="988510"/>
                    <a:pt x="994345" y="994345"/>
                  </a:cubicBezTo>
                  <a:cubicBezTo>
                    <a:pt x="988510" y="1000179"/>
                    <a:pt x="980598" y="1003457"/>
                    <a:pt x="972346" y="1003457"/>
                  </a:cubicBezTo>
                  <a:lnTo>
                    <a:pt x="31110" y="1003457"/>
                  </a:lnTo>
                  <a:cubicBezTo>
                    <a:pt x="22859" y="1003457"/>
                    <a:pt x="14946" y="1000179"/>
                    <a:pt x="9112" y="994345"/>
                  </a:cubicBezTo>
                  <a:cubicBezTo>
                    <a:pt x="3278" y="988510"/>
                    <a:pt x="0" y="980598"/>
                    <a:pt x="0" y="972346"/>
                  </a:cubicBezTo>
                  <a:lnTo>
                    <a:pt x="0" y="31110"/>
                  </a:lnTo>
                  <a:cubicBezTo>
                    <a:pt x="0" y="22859"/>
                    <a:pt x="3278" y="14946"/>
                    <a:pt x="9112" y="9112"/>
                  </a:cubicBezTo>
                  <a:cubicBezTo>
                    <a:pt x="14946" y="3278"/>
                    <a:pt x="22859" y="0"/>
                    <a:pt x="3111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4A6B">
                    <a:alpha val="100000"/>
                  </a:srgbClr>
                </a:gs>
                <a:gs pos="100000">
                  <a:srgbClr val="0091D0">
                    <a:alpha val="100000"/>
                  </a:srgbClr>
                </a:gs>
              </a:gsLst>
              <a:lin ang="0"/>
            </a:gradFill>
            <a:ln w="9525" cap="sq">
              <a:solidFill>
                <a:srgbClr val="FAFAFA"/>
              </a:solidFill>
              <a:prstDash val="solid"/>
              <a:miter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1003457" cy="10415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9629551" y="6175471"/>
            <a:ext cx="3346576" cy="22405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 spc="-50">
                <a:solidFill>
                  <a:srgbClr val="FAFAF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Policy Alignment: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 Meets f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un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der 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anda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te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 s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upport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s a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ommitm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nt to open science.</a:t>
            </a:r>
          </a:p>
        </p:txBody>
      </p:sp>
      <p:sp>
        <p:nvSpPr>
          <p:cNvPr name="Freeform 22" id="22"/>
          <p:cNvSpPr/>
          <p:nvPr/>
        </p:nvSpPr>
        <p:spPr>
          <a:xfrm flipH="false" flipV="false" rot="0">
            <a:off x="12938027" y="4599751"/>
            <a:ext cx="5353874" cy="5353874"/>
          </a:xfrm>
          <a:custGeom>
            <a:avLst/>
            <a:gdLst/>
            <a:ahLst/>
            <a:cxnLst/>
            <a:rect r="r" b="b" t="t" l="l"/>
            <a:pathLst>
              <a:path h="5353874" w="5353874">
                <a:moveTo>
                  <a:pt x="0" y="0"/>
                </a:moveTo>
                <a:lnTo>
                  <a:pt x="5353874" y="0"/>
                </a:lnTo>
                <a:lnTo>
                  <a:pt x="5353874" y="5353874"/>
                </a:lnTo>
                <a:lnTo>
                  <a:pt x="0" y="535387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3" id="23"/>
          <p:cNvGrpSpPr/>
          <p:nvPr/>
        </p:nvGrpSpPr>
        <p:grpSpPr>
          <a:xfrm rot="0">
            <a:off x="13624131" y="5285854"/>
            <a:ext cx="3981667" cy="3981667"/>
            <a:chOff x="0" y="0"/>
            <a:chExt cx="1003457" cy="1003457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003457" cy="1003457"/>
            </a:xfrm>
            <a:custGeom>
              <a:avLst/>
              <a:gdLst/>
              <a:ahLst/>
              <a:cxnLst/>
              <a:rect r="r" b="b" t="t" l="l"/>
              <a:pathLst>
                <a:path h="1003457" w="1003457">
                  <a:moveTo>
                    <a:pt x="31110" y="0"/>
                  </a:moveTo>
                  <a:lnTo>
                    <a:pt x="972346" y="0"/>
                  </a:lnTo>
                  <a:cubicBezTo>
                    <a:pt x="980598" y="0"/>
                    <a:pt x="988510" y="3278"/>
                    <a:pt x="994345" y="9112"/>
                  </a:cubicBezTo>
                  <a:cubicBezTo>
                    <a:pt x="1000179" y="14946"/>
                    <a:pt x="1003457" y="22859"/>
                    <a:pt x="1003457" y="31110"/>
                  </a:cubicBezTo>
                  <a:lnTo>
                    <a:pt x="1003457" y="972346"/>
                  </a:lnTo>
                  <a:cubicBezTo>
                    <a:pt x="1003457" y="980598"/>
                    <a:pt x="1000179" y="988510"/>
                    <a:pt x="994345" y="994345"/>
                  </a:cubicBezTo>
                  <a:cubicBezTo>
                    <a:pt x="988510" y="1000179"/>
                    <a:pt x="980598" y="1003457"/>
                    <a:pt x="972346" y="1003457"/>
                  </a:cubicBezTo>
                  <a:lnTo>
                    <a:pt x="31110" y="1003457"/>
                  </a:lnTo>
                  <a:cubicBezTo>
                    <a:pt x="22859" y="1003457"/>
                    <a:pt x="14946" y="1000179"/>
                    <a:pt x="9112" y="994345"/>
                  </a:cubicBezTo>
                  <a:cubicBezTo>
                    <a:pt x="3278" y="988510"/>
                    <a:pt x="0" y="980598"/>
                    <a:pt x="0" y="972346"/>
                  </a:cubicBezTo>
                  <a:lnTo>
                    <a:pt x="0" y="31110"/>
                  </a:lnTo>
                  <a:cubicBezTo>
                    <a:pt x="0" y="22859"/>
                    <a:pt x="3278" y="14946"/>
                    <a:pt x="9112" y="9112"/>
                  </a:cubicBezTo>
                  <a:cubicBezTo>
                    <a:pt x="14946" y="3278"/>
                    <a:pt x="22859" y="0"/>
                    <a:pt x="3111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4A6B">
                    <a:alpha val="100000"/>
                  </a:srgbClr>
                </a:gs>
                <a:gs pos="100000">
                  <a:srgbClr val="0091D0">
                    <a:alpha val="100000"/>
                  </a:srgbClr>
                </a:gs>
              </a:gsLst>
              <a:lin ang="0"/>
            </a:gradFill>
            <a:ln w="9525" cap="sq">
              <a:solidFill>
                <a:srgbClr val="FAFAFA"/>
              </a:solidFill>
              <a:prstDash val="solid"/>
              <a:miter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38100"/>
              <a:ext cx="1003457" cy="10415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6" id="26"/>
          <p:cNvSpPr txBox="true"/>
          <p:nvPr/>
        </p:nvSpPr>
        <p:spPr>
          <a:xfrm rot="0">
            <a:off x="13854577" y="6546946"/>
            <a:ext cx="3520773" cy="14975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 spc="-50">
                <a:solidFill>
                  <a:srgbClr val="FAFAF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Faster Progress: </a:t>
            </a:r>
            <a:r>
              <a:rPr lang="en-US" sz="2799" spc="-50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Open research accelerates discovery and innovation. </a:t>
            </a:r>
          </a:p>
        </p:txBody>
      </p:sp>
      <p:grpSp>
        <p:nvGrpSpPr>
          <p:cNvPr name="Group 27" id="27"/>
          <p:cNvGrpSpPr/>
          <p:nvPr/>
        </p:nvGrpSpPr>
        <p:grpSpPr>
          <a:xfrm rot="0">
            <a:off x="1127188" y="788965"/>
            <a:ext cx="6959348" cy="3707924"/>
            <a:chOff x="0" y="0"/>
            <a:chExt cx="9279131" cy="4943898"/>
          </a:xfrm>
        </p:grpSpPr>
        <p:sp>
          <p:nvSpPr>
            <p:cNvPr name="TextBox 28" id="28"/>
            <p:cNvSpPr txBox="true"/>
            <p:nvPr/>
          </p:nvSpPr>
          <p:spPr>
            <a:xfrm rot="0">
              <a:off x="0" y="76200"/>
              <a:ext cx="9279131" cy="200998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829"/>
                </a:lnSpc>
              </a:pPr>
              <a:r>
                <a:rPr lang="en-US" sz="5499" spc="-98" b="true">
                  <a:solidFill>
                    <a:srgbClr val="0091D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Open Access </a:t>
              </a:r>
              <a:r>
                <a:rPr lang="en-US" sz="5499" spc="-98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Hel</a:t>
              </a:r>
              <a:r>
                <a:rPr lang="en-US" b="true" sz="5499" spc="-98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ps Research Go Further </a:t>
              </a:r>
            </a:p>
          </p:txBody>
        </p:sp>
        <p:sp>
          <p:nvSpPr>
            <p:cNvPr name="TextBox 29" id="29"/>
            <p:cNvSpPr txBox="true"/>
            <p:nvPr/>
          </p:nvSpPr>
          <p:spPr>
            <a:xfrm rot="0">
              <a:off x="0" y="2720128"/>
              <a:ext cx="9279131" cy="222377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180"/>
                </a:lnSpc>
              </a:pPr>
              <a:r>
                <a:rPr lang="en-US" sz="3000" b="true">
                  <a:solidFill>
                    <a:srgbClr val="000000"/>
                  </a:solidFill>
                  <a:latin typeface="Myriad Bold"/>
                  <a:ea typeface="Myriad Bold"/>
                  <a:cs typeface="Myriad Bold"/>
                  <a:sym typeface="Myriad Bold"/>
                </a:rPr>
                <a:t>Research from ou</a:t>
              </a:r>
              <a:r>
                <a:rPr lang="en-US" b="true" sz="3000">
                  <a:solidFill>
                    <a:srgbClr val="000000"/>
                  </a:solidFill>
                  <a:latin typeface="Myriad Bold"/>
                  <a:ea typeface="Myriad Bold"/>
                  <a:cs typeface="Myriad Bold"/>
                  <a:sym typeface="Myriad Bold"/>
                </a:rPr>
                <a:t>r institution is freely available to the global computing community</a:t>
              </a:r>
              <a:r>
                <a:rPr lang="en-US" sz="3000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</a:rPr>
                <a:t>, reaching more readers and driving greater impact. 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7324737" y="-152879"/>
            <a:ext cx="10599219" cy="10592759"/>
            <a:chOff x="0" y="0"/>
            <a:chExt cx="609972" cy="6096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09972" cy="609600"/>
            </a:xfrm>
            <a:custGeom>
              <a:avLst/>
              <a:gdLst/>
              <a:ahLst/>
              <a:cxnLst/>
              <a:rect r="r" b="b" t="t" l="l"/>
              <a:pathLst>
                <a:path h="609600" w="609972">
                  <a:moveTo>
                    <a:pt x="406772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609972" y="609600"/>
                  </a:lnTo>
                  <a:lnTo>
                    <a:pt x="406772" y="0"/>
                  </a:lnTo>
                  <a:close/>
                </a:path>
              </a:pathLst>
            </a:custGeom>
            <a:gradFill rotWithShape="true">
              <a:gsLst>
                <a:gs pos="0">
                  <a:srgbClr val="004A6B">
                    <a:alpha val="100000"/>
                  </a:srgbClr>
                </a:gs>
                <a:gs pos="100000">
                  <a:srgbClr val="0091D0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101600" y="-38100"/>
              <a:ext cx="406772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1606985" y="-3110145"/>
            <a:ext cx="16981531" cy="21887911"/>
            <a:chOff x="0" y="0"/>
            <a:chExt cx="22642041" cy="29183881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3731360" y="0"/>
              <a:ext cx="13083680" cy="13083680"/>
              <a:chOff x="0" y="0"/>
              <a:chExt cx="812800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EDEDED">
                  <a:alpha val="49804"/>
                </a:srgbClr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139700" y="63500"/>
                <a:ext cx="533400" cy="6096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6541840"/>
              <a:ext cx="22642041" cy="22642041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A4E4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139700" y="63500"/>
                <a:ext cx="533400" cy="6096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Freeform 12" id="12"/>
            <p:cNvSpPr/>
            <p:nvPr/>
          </p:nvSpPr>
          <p:spPr>
            <a:xfrm flipH="false" flipV="false" rot="0">
              <a:off x="2043773" y="5631806"/>
              <a:ext cx="10746109" cy="10746109"/>
            </a:xfrm>
            <a:custGeom>
              <a:avLst/>
              <a:gdLst/>
              <a:ahLst/>
              <a:cxnLst/>
              <a:rect r="r" b="b" t="t" l="l"/>
              <a:pathLst>
                <a:path h="10746109" w="10746109">
                  <a:moveTo>
                    <a:pt x="0" y="0"/>
                  </a:moveTo>
                  <a:lnTo>
                    <a:pt x="10746109" y="0"/>
                  </a:lnTo>
                  <a:lnTo>
                    <a:pt x="10746109" y="10746109"/>
                  </a:lnTo>
                  <a:lnTo>
                    <a:pt x="0" y="1074610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35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3" id="13"/>
            <p:cNvGrpSpPr/>
            <p:nvPr/>
          </p:nvGrpSpPr>
          <p:grpSpPr>
            <a:xfrm rot="0">
              <a:off x="3364124" y="6952157"/>
              <a:ext cx="8105408" cy="8105408"/>
              <a:chOff x="0" y="0"/>
              <a:chExt cx="812800" cy="812800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FAFAFA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139700" y="63500"/>
                <a:ext cx="533400" cy="6096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16" id="16"/>
            <p:cNvGrpSpPr/>
            <p:nvPr/>
          </p:nvGrpSpPr>
          <p:grpSpPr>
            <a:xfrm rot="0">
              <a:off x="3731360" y="7319393"/>
              <a:ext cx="7370935" cy="7370935"/>
              <a:chOff x="0" y="0"/>
              <a:chExt cx="812800" cy="812800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l="-38888" t="0" r="-38888" b="0"/>
                </a:stretch>
              </a:blipFill>
            </p:spPr>
          </p:sp>
        </p:grpSp>
        <p:grpSp>
          <p:nvGrpSpPr>
            <p:cNvPr name="Group 18" id="18"/>
            <p:cNvGrpSpPr/>
            <p:nvPr/>
          </p:nvGrpSpPr>
          <p:grpSpPr>
            <a:xfrm rot="0">
              <a:off x="2457199" y="13193917"/>
              <a:ext cx="2548322" cy="2548322"/>
              <a:chOff x="0" y="0"/>
              <a:chExt cx="812800" cy="812800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gradFill rotWithShape="true">
                <a:gsLst>
                  <a:gs pos="0">
                    <a:srgbClr val="0091D0">
                      <a:alpha val="100000"/>
                    </a:srgbClr>
                  </a:gs>
                  <a:gs pos="100000">
                    <a:srgbClr val="004A6B">
                      <a:alpha val="100000"/>
                    </a:srgbClr>
                  </a:gs>
                </a:gsLst>
                <a:lin ang="0"/>
              </a:gradFill>
              <a:ln cap="sq">
                <a:noFill/>
                <a:prstDash val="solid"/>
                <a:miter/>
              </a:ln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139700" y="63500"/>
                <a:ext cx="533400" cy="6096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</p:grpSp>
      <p:sp>
        <p:nvSpPr>
          <p:cNvPr name="Freeform 21" id="21"/>
          <p:cNvSpPr/>
          <p:nvPr/>
        </p:nvSpPr>
        <p:spPr>
          <a:xfrm flipH="false" flipV="false" rot="0">
            <a:off x="3424230" y="3943773"/>
            <a:ext cx="683384" cy="679017"/>
          </a:xfrm>
          <a:custGeom>
            <a:avLst/>
            <a:gdLst/>
            <a:ahLst/>
            <a:cxnLst/>
            <a:rect r="r" b="b" t="t" l="l"/>
            <a:pathLst>
              <a:path h="679017" w="683384">
                <a:moveTo>
                  <a:pt x="0" y="0"/>
                </a:moveTo>
                <a:lnTo>
                  <a:pt x="683384" y="0"/>
                </a:lnTo>
                <a:lnTo>
                  <a:pt x="683384" y="679017"/>
                </a:lnTo>
                <a:lnTo>
                  <a:pt x="0" y="67901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23318" t="-23194" r="-23236" b="-22642"/>
            </a:stretch>
          </a:blipFill>
        </p:spPr>
      </p:sp>
      <p:grpSp>
        <p:nvGrpSpPr>
          <p:cNvPr name="Group 22" id="22"/>
          <p:cNvGrpSpPr/>
          <p:nvPr/>
        </p:nvGrpSpPr>
        <p:grpSpPr>
          <a:xfrm rot="0">
            <a:off x="3481702" y="3999062"/>
            <a:ext cx="568440" cy="568440"/>
            <a:chOff x="0" y="0"/>
            <a:chExt cx="676088" cy="676088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0091D0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38100"/>
              <a:ext cx="676088" cy="714188"/>
            </a:xfrm>
            <a:prstGeom prst="rect">
              <a:avLst/>
            </a:prstGeom>
          </p:spPr>
          <p:txBody>
            <a:bodyPr anchor="ctr" rtlCol="false" tIns="11249" lIns="11249" bIns="11249" rIns="1124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25" id="25"/>
          <p:cNvSpPr/>
          <p:nvPr/>
        </p:nvSpPr>
        <p:spPr>
          <a:xfrm flipH="false" flipV="false" rot="0">
            <a:off x="3424230" y="6499596"/>
            <a:ext cx="683384" cy="679017"/>
          </a:xfrm>
          <a:custGeom>
            <a:avLst/>
            <a:gdLst/>
            <a:ahLst/>
            <a:cxnLst/>
            <a:rect r="r" b="b" t="t" l="l"/>
            <a:pathLst>
              <a:path h="679017" w="683384">
                <a:moveTo>
                  <a:pt x="0" y="0"/>
                </a:moveTo>
                <a:lnTo>
                  <a:pt x="683384" y="0"/>
                </a:lnTo>
                <a:lnTo>
                  <a:pt x="683384" y="679017"/>
                </a:lnTo>
                <a:lnTo>
                  <a:pt x="0" y="67901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23318" t="-23194" r="-23236" b="-22642"/>
            </a:stretch>
          </a:blipFill>
        </p:spPr>
      </p:sp>
      <p:grpSp>
        <p:nvGrpSpPr>
          <p:cNvPr name="Group 26" id="26"/>
          <p:cNvGrpSpPr/>
          <p:nvPr/>
        </p:nvGrpSpPr>
        <p:grpSpPr>
          <a:xfrm rot="0">
            <a:off x="3481702" y="6592985"/>
            <a:ext cx="568440" cy="568440"/>
            <a:chOff x="0" y="0"/>
            <a:chExt cx="676088" cy="676088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0091D0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38100"/>
              <a:ext cx="676088" cy="714188"/>
            </a:xfrm>
            <a:prstGeom prst="rect">
              <a:avLst/>
            </a:prstGeom>
          </p:spPr>
          <p:txBody>
            <a:bodyPr anchor="ctr" rtlCol="false" tIns="11249" lIns="11249" bIns="11249" rIns="1124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29" id="29"/>
          <p:cNvSpPr/>
          <p:nvPr/>
        </p:nvSpPr>
        <p:spPr>
          <a:xfrm flipH="false" flipV="false" rot="0">
            <a:off x="3424230" y="5220504"/>
            <a:ext cx="683384" cy="679017"/>
          </a:xfrm>
          <a:custGeom>
            <a:avLst/>
            <a:gdLst/>
            <a:ahLst/>
            <a:cxnLst/>
            <a:rect r="r" b="b" t="t" l="l"/>
            <a:pathLst>
              <a:path h="679017" w="683384">
                <a:moveTo>
                  <a:pt x="0" y="0"/>
                </a:moveTo>
                <a:lnTo>
                  <a:pt x="683384" y="0"/>
                </a:lnTo>
                <a:lnTo>
                  <a:pt x="683384" y="679017"/>
                </a:lnTo>
                <a:lnTo>
                  <a:pt x="0" y="67901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23318" t="-23194" r="-23236" b="-22642"/>
            </a:stretch>
          </a:blipFill>
        </p:spPr>
      </p:sp>
      <p:grpSp>
        <p:nvGrpSpPr>
          <p:cNvPr name="Group 30" id="30"/>
          <p:cNvGrpSpPr/>
          <p:nvPr/>
        </p:nvGrpSpPr>
        <p:grpSpPr>
          <a:xfrm rot="0">
            <a:off x="3481702" y="5275793"/>
            <a:ext cx="568440" cy="568440"/>
            <a:chOff x="0" y="0"/>
            <a:chExt cx="676088" cy="676088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0091D0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0" y="-38100"/>
              <a:ext cx="676088" cy="714188"/>
            </a:xfrm>
            <a:prstGeom prst="rect">
              <a:avLst/>
            </a:prstGeom>
          </p:spPr>
          <p:txBody>
            <a:bodyPr anchor="ctr" rtlCol="false" tIns="11249" lIns="11249" bIns="11249" rIns="1124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33" id="33"/>
          <p:cNvSpPr/>
          <p:nvPr/>
        </p:nvSpPr>
        <p:spPr>
          <a:xfrm flipH="false" flipV="false" rot="0">
            <a:off x="3407831" y="7777522"/>
            <a:ext cx="683384" cy="679017"/>
          </a:xfrm>
          <a:custGeom>
            <a:avLst/>
            <a:gdLst/>
            <a:ahLst/>
            <a:cxnLst/>
            <a:rect r="r" b="b" t="t" l="l"/>
            <a:pathLst>
              <a:path h="679017" w="683384">
                <a:moveTo>
                  <a:pt x="0" y="0"/>
                </a:moveTo>
                <a:lnTo>
                  <a:pt x="683384" y="0"/>
                </a:lnTo>
                <a:lnTo>
                  <a:pt x="683384" y="679017"/>
                </a:lnTo>
                <a:lnTo>
                  <a:pt x="0" y="67901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23318" t="-23194" r="-23236" b="-22642"/>
            </a:stretch>
          </a:blipFill>
        </p:spPr>
      </p:sp>
      <p:grpSp>
        <p:nvGrpSpPr>
          <p:cNvPr name="Group 34" id="34"/>
          <p:cNvGrpSpPr/>
          <p:nvPr/>
        </p:nvGrpSpPr>
        <p:grpSpPr>
          <a:xfrm rot="0">
            <a:off x="3465303" y="7832810"/>
            <a:ext cx="568440" cy="568440"/>
            <a:chOff x="0" y="0"/>
            <a:chExt cx="676088" cy="676088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0091D0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0" y="-38100"/>
              <a:ext cx="676088" cy="714188"/>
            </a:xfrm>
            <a:prstGeom prst="rect">
              <a:avLst/>
            </a:prstGeom>
          </p:spPr>
          <p:txBody>
            <a:bodyPr anchor="ctr" rtlCol="false" tIns="11249" lIns="11249" bIns="11249" rIns="1124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37" id="37"/>
          <p:cNvSpPr/>
          <p:nvPr/>
        </p:nvSpPr>
        <p:spPr>
          <a:xfrm flipH="false" flipV="false" rot="0">
            <a:off x="3407831" y="9056030"/>
            <a:ext cx="683384" cy="679017"/>
          </a:xfrm>
          <a:custGeom>
            <a:avLst/>
            <a:gdLst/>
            <a:ahLst/>
            <a:cxnLst/>
            <a:rect r="r" b="b" t="t" l="l"/>
            <a:pathLst>
              <a:path h="679017" w="683384">
                <a:moveTo>
                  <a:pt x="0" y="0"/>
                </a:moveTo>
                <a:lnTo>
                  <a:pt x="683384" y="0"/>
                </a:lnTo>
                <a:lnTo>
                  <a:pt x="683384" y="679018"/>
                </a:lnTo>
                <a:lnTo>
                  <a:pt x="0" y="67901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23318" t="-23194" r="-23236" b="-22642"/>
            </a:stretch>
          </a:blipFill>
        </p:spPr>
      </p:sp>
      <p:grpSp>
        <p:nvGrpSpPr>
          <p:cNvPr name="Group 38" id="38"/>
          <p:cNvGrpSpPr/>
          <p:nvPr/>
        </p:nvGrpSpPr>
        <p:grpSpPr>
          <a:xfrm rot="0">
            <a:off x="3465303" y="9111319"/>
            <a:ext cx="568440" cy="568440"/>
            <a:chOff x="0" y="0"/>
            <a:chExt cx="676088" cy="676088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0091D0"/>
            </a:solidFill>
          </p:spPr>
        </p:sp>
        <p:sp>
          <p:nvSpPr>
            <p:cNvPr name="TextBox 40" id="40"/>
            <p:cNvSpPr txBox="true"/>
            <p:nvPr/>
          </p:nvSpPr>
          <p:spPr>
            <a:xfrm>
              <a:off x="0" y="-38100"/>
              <a:ext cx="676088" cy="714188"/>
            </a:xfrm>
            <a:prstGeom prst="rect">
              <a:avLst/>
            </a:prstGeom>
          </p:spPr>
          <p:txBody>
            <a:bodyPr anchor="ctr" rtlCol="false" tIns="11249" lIns="11249" bIns="11249" rIns="1124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41" id="41"/>
          <p:cNvSpPr/>
          <p:nvPr/>
        </p:nvSpPr>
        <p:spPr>
          <a:xfrm flipH="false" flipV="false" rot="0">
            <a:off x="3533337" y="6608263"/>
            <a:ext cx="465171" cy="461683"/>
          </a:xfrm>
          <a:custGeom>
            <a:avLst/>
            <a:gdLst/>
            <a:ahLst/>
            <a:cxnLst/>
            <a:rect r="r" b="b" t="t" l="l"/>
            <a:pathLst>
              <a:path h="461683" w="465171">
                <a:moveTo>
                  <a:pt x="0" y="0"/>
                </a:moveTo>
                <a:lnTo>
                  <a:pt x="465171" y="0"/>
                </a:lnTo>
                <a:lnTo>
                  <a:pt x="465171" y="461683"/>
                </a:lnTo>
                <a:lnTo>
                  <a:pt x="0" y="46168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2" id="42"/>
          <p:cNvSpPr/>
          <p:nvPr/>
        </p:nvSpPr>
        <p:spPr>
          <a:xfrm flipH="false" flipV="false" rot="0">
            <a:off x="3533337" y="4050696"/>
            <a:ext cx="465171" cy="465171"/>
          </a:xfrm>
          <a:custGeom>
            <a:avLst/>
            <a:gdLst/>
            <a:ahLst/>
            <a:cxnLst/>
            <a:rect r="r" b="b" t="t" l="l"/>
            <a:pathLst>
              <a:path h="465171" w="465171">
                <a:moveTo>
                  <a:pt x="0" y="0"/>
                </a:moveTo>
                <a:lnTo>
                  <a:pt x="465171" y="0"/>
                </a:lnTo>
                <a:lnTo>
                  <a:pt x="465171" y="465171"/>
                </a:lnTo>
                <a:lnTo>
                  <a:pt x="0" y="46517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3" id="43"/>
          <p:cNvSpPr/>
          <p:nvPr/>
        </p:nvSpPr>
        <p:spPr>
          <a:xfrm flipH="false" flipV="false" rot="0">
            <a:off x="3533337" y="5327427"/>
            <a:ext cx="465171" cy="465171"/>
          </a:xfrm>
          <a:custGeom>
            <a:avLst/>
            <a:gdLst/>
            <a:ahLst/>
            <a:cxnLst/>
            <a:rect r="r" b="b" t="t" l="l"/>
            <a:pathLst>
              <a:path h="465171" w="465171">
                <a:moveTo>
                  <a:pt x="0" y="0"/>
                </a:moveTo>
                <a:lnTo>
                  <a:pt x="465171" y="0"/>
                </a:lnTo>
                <a:lnTo>
                  <a:pt x="465171" y="465171"/>
                </a:lnTo>
                <a:lnTo>
                  <a:pt x="0" y="46517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4" id="44"/>
          <p:cNvSpPr/>
          <p:nvPr/>
        </p:nvSpPr>
        <p:spPr>
          <a:xfrm flipH="false" flipV="false" rot="0">
            <a:off x="3516937" y="7913227"/>
            <a:ext cx="465171" cy="407606"/>
          </a:xfrm>
          <a:custGeom>
            <a:avLst/>
            <a:gdLst/>
            <a:ahLst/>
            <a:cxnLst/>
            <a:rect r="r" b="b" t="t" l="l"/>
            <a:pathLst>
              <a:path h="407606" w="465171">
                <a:moveTo>
                  <a:pt x="0" y="0"/>
                </a:moveTo>
                <a:lnTo>
                  <a:pt x="465172" y="0"/>
                </a:lnTo>
                <a:lnTo>
                  <a:pt x="465172" y="407606"/>
                </a:lnTo>
                <a:lnTo>
                  <a:pt x="0" y="40760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5" id="45"/>
          <p:cNvSpPr/>
          <p:nvPr/>
        </p:nvSpPr>
        <p:spPr>
          <a:xfrm flipH="false" flipV="false" rot="0">
            <a:off x="3508738" y="9177327"/>
            <a:ext cx="481571" cy="436423"/>
          </a:xfrm>
          <a:custGeom>
            <a:avLst/>
            <a:gdLst/>
            <a:ahLst/>
            <a:cxnLst/>
            <a:rect r="r" b="b" t="t" l="l"/>
            <a:pathLst>
              <a:path h="436423" w="481571">
                <a:moveTo>
                  <a:pt x="0" y="0"/>
                </a:moveTo>
                <a:lnTo>
                  <a:pt x="481570" y="0"/>
                </a:lnTo>
                <a:lnTo>
                  <a:pt x="481570" y="436424"/>
                </a:lnTo>
                <a:lnTo>
                  <a:pt x="0" y="43642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6" id="46"/>
          <p:cNvSpPr txBox="true"/>
          <p:nvPr/>
        </p:nvSpPr>
        <p:spPr>
          <a:xfrm rot="0">
            <a:off x="3407831" y="571294"/>
            <a:ext cx="7231684" cy="1488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9"/>
              </a:lnSpc>
            </a:pPr>
            <a:r>
              <a:rPr lang="en-US" sz="5499" spc="-98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</a:t>
            </a:r>
            <a:r>
              <a:rPr lang="en-US" sz="5499" spc="-98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imple, Visible, and</a:t>
            </a:r>
            <a:r>
              <a:rPr lang="en-US" sz="5499" spc="-98" b="true">
                <a:solidFill>
                  <a:srgbClr val="0091D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Impactful Publishing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4345739" y="5201746"/>
            <a:ext cx="9220609" cy="754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7"/>
              </a:lnSpc>
            </a:pPr>
            <a:r>
              <a:rPr lang="en-US" sz="27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Ke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ep Your Rights: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Authors retain copyright under a Creative Commons license. 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4345739" y="3926793"/>
            <a:ext cx="9220609" cy="7510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5"/>
              </a:lnSpc>
            </a:pPr>
            <a:r>
              <a:rPr lang="en-US" sz="27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N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 Fees to Publish: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Articles by our institution’s authors are published Open Access with no APCs. 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4345739" y="6480254"/>
            <a:ext cx="9220609" cy="754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7"/>
              </a:lnSpc>
            </a:pPr>
            <a:r>
              <a:rPr lang="en-US" sz="27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each More Readers: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 is freely available to researchers worldwide through the ACM Digital Library. </a:t>
            </a:r>
          </a:p>
        </p:txBody>
      </p:sp>
      <p:sp>
        <p:nvSpPr>
          <p:cNvPr name="TextBox 50" id="50"/>
          <p:cNvSpPr txBox="true"/>
          <p:nvPr/>
        </p:nvSpPr>
        <p:spPr>
          <a:xfrm rot="0">
            <a:off x="3424230" y="2530428"/>
            <a:ext cx="10142118" cy="8724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80"/>
              </a:lnSpc>
            </a:pPr>
            <a:r>
              <a:rPr lang="en-US" sz="3000" b="true">
                <a:solidFill>
                  <a:srgbClr val="000000"/>
                </a:solidFill>
                <a:latin typeface="Myriad Bold"/>
                <a:ea typeface="Myriad Bold"/>
                <a:cs typeface="Myriad Bold"/>
                <a:sym typeface="Myriad Bold"/>
              </a:rPr>
              <a:t>As a pa</a:t>
            </a:r>
            <a:r>
              <a:rPr lang="en-US" b="true" sz="3000">
                <a:solidFill>
                  <a:srgbClr val="000000"/>
                </a:solidFill>
                <a:latin typeface="Myriad Bold"/>
                <a:ea typeface="Myriad Bold"/>
                <a:cs typeface="Myriad Bold"/>
                <a:sym typeface="Myriad Bold"/>
              </a:rPr>
              <a:t>rticipating institution, </a:t>
            </a:r>
            <a:r>
              <a:rPr lang="en-US" sz="3000">
                <a:solidFill>
                  <a:srgbClr val="000000"/>
                </a:solidFill>
                <a:latin typeface="Myriad"/>
                <a:ea typeface="Myriad"/>
                <a:cs typeface="Myriad"/>
                <a:sym typeface="Myriad"/>
              </a:rPr>
              <a:t>our authors have access to a wide range of benefits through ACM Open.</a:t>
            </a:r>
          </a:p>
        </p:txBody>
      </p:sp>
      <p:sp>
        <p:nvSpPr>
          <p:cNvPr name="TextBox 51" id="51"/>
          <p:cNvSpPr txBox="true"/>
          <p:nvPr/>
        </p:nvSpPr>
        <p:spPr>
          <a:xfrm rot="0">
            <a:off x="4329340" y="7758763"/>
            <a:ext cx="9237008" cy="754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7"/>
              </a:lnSpc>
            </a:pPr>
            <a:r>
              <a:rPr lang="en-US" sz="27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Eas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y Process: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Straightforward submission; Open Access is handled automatically. </a:t>
            </a:r>
          </a:p>
        </p:txBody>
      </p:sp>
      <p:sp>
        <p:nvSpPr>
          <p:cNvPr name="TextBox 52" id="52"/>
          <p:cNvSpPr txBox="true"/>
          <p:nvPr/>
        </p:nvSpPr>
        <p:spPr>
          <a:xfrm rot="0">
            <a:off x="4329340" y="9037272"/>
            <a:ext cx="9237008" cy="754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7"/>
              </a:lnSpc>
            </a:pPr>
            <a:r>
              <a:rPr lang="en-US" sz="27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ong-term Visibility: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Articles remain accessible</a:t>
            </a:r>
          </a:p>
          <a:p>
            <a:pPr algn="l">
              <a:lnSpc>
                <a:spcPts val="2967"/>
              </a:lnSpc>
            </a:pP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and discoverable for years to come.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94048" y="0"/>
            <a:ext cx="4994048" cy="10287000"/>
            <a:chOff x="0" y="0"/>
            <a:chExt cx="1233442" cy="25407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33442" cy="2540707"/>
            </a:xfrm>
            <a:custGeom>
              <a:avLst/>
              <a:gdLst/>
              <a:ahLst/>
              <a:cxnLst/>
              <a:rect r="r" b="b" t="t" l="l"/>
              <a:pathLst>
                <a:path h="2540707" w="1233442">
                  <a:moveTo>
                    <a:pt x="0" y="0"/>
                  </a:moveTo>
                  <a:lnTo>
                    <a:pt x="1233442" y="0"/>
                  </a:lnTo>
                  <a:lnTo>
                    <a:pt x="1233442" y="2540707"/>
                  </a:lnTo>
                  <a:lnTo>
                    <a:pt x="0" y="2540707"/>
                  </a:lnTo>
                  <a:close/>
                </a:path>
              </a:pathLst>
            </a:custGeom>
            <a:solidFill>
              <a:srgbClr val="EDEDE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33442" cy="25788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994048" y="5143500"/>
            <a:ext cx="4994048" cy="5143500"/>
            <a:chOff x="0" y="0"/>
            <a:chExt cx="1233442" cy="127035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33442" cy="1270354"/>
            </a:xfrm>
            <a:custGeom>
              <a:avLst/>
              <a:gdLst/>
              <a:ahLst/>
              <a:cxnLst/>
              <a:rect r="r" b="b" t="t" l="l"/>
              <a:pathLst>
                <a:path h="1270354" w="1233442">
                  <a:moveTo>
                    <a:pt x="0" y="0"/>
                  </a:moveTo>
                  <a:lnTo>
                    <a:pt x="1233442" y="0"/>
                  </a:lnTo>
                  <a:lnTo>
                    <a:pt x="1233442" y="1270354"/>
                  </a:lnTo>
                  <a:lnTo>
                    <a:pt x="0" y="1270354"/>
                  </a:lnTo>
                  <a:close/>
                </a:path>
              </a:pathLst>
            </a:custGeom>
            <a:gradFill rotWithShape="true">
              <a:gsLst>
                <a:gs pos="0">
                  <a:srgbClr val="0091D0">
                    <a:alpha val="100000"/>
                  </a:srgbClr>
                </a:gs>
                <a:gs pos="100000">
                  <a:srgbClr val="004A6B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33442" cy="1308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0" y="0"/>
            <a:ext cx="4994048" cy="10287000"/>
            <a:chOff x="0" y="0"/>
            <a:chExt cx="1233442" cy="254070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233442" cy="2540707"/>
            </a:xfrm>
            <a:custGeom>
              <a:avLst/>
              <a:gdLst/>
              <a:ahLst/>
              <a:cxnLst/>
              <a:rect r="r" b="b" t="t" l="l"/>
              <a:pathLst>
                <a:path h="2540707" w="1233442">
                  <a:moveTo>
                    <a:pt x="0" y="0"/>
                  </a:moveTo>
                  <a:lnTo>
                    <a:pt x="1233442" y="0"/>
                  </a:lnTo>
                  <a:lnTo>
                    <a:pt x="1233442" y="2540707"/>
                  </a:lnTo>
                  <a:lnTo>
                    <a:pt x="0" y="2540707"/>
                  </a:lnTo>
                  <a:close/>
                </a:path>
              </a:pathLst>
            </a:custGeom>
            <a:solidFill>
              <a:srgbClr val="EDEDE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233442" cy="25788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0" y="0"/>
            <a:ext cx="4994048" cy="5143500"/>
            <a:chOff x="0" y="0"/>
            <a:chExt cx="1233442" cy="127035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233442" cy="1270354"/>
            </a:xfrm>
            <a:custGeom>
              <a:avLst/>
              <a:gdLst/>
              <a:ahLst/>
              <a:cxnLst/>
              <a:rect r="r" b="b" t="t" l="l"/>
              <a:pathLst>
                <a:path h="1270354" w="1233442">
                  <a:moveTo>
                    <a:pt x="0" y="0"/>
                  </a:moveTo>
                  <a:lnTo>
                    <a:pt x="1233442" y="0"/>
                  </a:lnTo>
                  <a:lnTo>
                    <a:pt x="1233442" y="1270354"/>
                  </a:lnTo>
                  <a:lnTo>
                    <a:pt x="0" y="1270354"/>
                  </a:lnTo>
                  <a:close/>
                </a:path>
              </a:pathLst>
            </a:custGeom>
            <a:gradFill rotWithShape="true">
              <a:gsLst>
                <a:gs pos="0">
                  <a:srgbClr val="004A6B">
                    <a:alpha val="100000"/>
                  </a:srgbClr>
                </a:gs>
                <a:gs pos="100000">
                  <a:srgbClr val="0091D0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233442" cy="1308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7117139" y="5898384"/>
            <a:ext cx="750293" cy="745499"/>
          </a:xfrm>
          <a:custGeom>
            <a:avLst/>
            <a:gdLst/>
            <a:ahLst/>
            <a:cxnLst/>
            <a:rect r="r" b="b" t="t" l="l"/>
            <a:pathLst>
              <a:path h="745499" w="750293">
                <a:moveTo>
                  <a:pt x="0" y="0"/>
                </a:moveTo>
                <a:lnTo>
                  <a:pt x="750293" y="0"/>
                </a:lnTo>
                <a:lnTo>
                  <a:pt x="750293" y="745498"/>
                </a:lnTo>
                <a:lnTo>
                  <a:pt x="0" y="7454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3318" t="-23194" r="-23236" b="-22642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7180238" y="5959086"/>
            <a:ext cx="624095" cy="624095"/>
            <a:chOff x="0" y="0"/>
            <a:chExt cx="676088" cy="67608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FAFAFA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76200"/>
              <a:ext cx="676088" cy="752288"/>
            </a:xfrm>
            <a:prstGeom prst="rect">
              <a:avLst/>
            </a:prstGeom>
          </p:spPr>
          <p:txBody>
            <a:bodyPr anchor="ctr" rtlCol="false" tIns="12351" lIns="12351" bIns="12351" rIns="12351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7231555" y="6011615"/>
            <a:ext cx="519036" cy="519036"/>
          </a:xfrm>
          <a:custGeom>
            <a:avLst/>
            <a:gdLst/>
            <a:ahLst/>
            <a:cxnLst/>
            <a:rect r="r" b="b" t="t" l="l"/>
            <a:pathLst>
              <a:path h="519036" w="519036">
                <a:moveTo>
                  <a:pt x="0" y="0"/>
                </a:moveTo>
                <a:lnTo>
                  <a:pt x="519036" y="0"/>
                </a:lnTo>
                <a:lnTo>
                  <a:pt x="519036" y="519036"/>
                </a:lnTo>
                <a:lnTo>
                  <a:pt x="0" y="51903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2121878" y="754884"/>
            <a:ext cx="750293" cy="745499"/>
          </a:xfrm>
          <a:custGeom>
            <a:avLst/>
            <a:gdLst/>
            <a:ahLst/>
            <a:cxnLst/>
            <a:rect r="r" b="b" t="t" l="l"/>
            <a:pathLst>
              <a:path h="745499" w="750293">
                <a:moveTo>
                  <a:pt x="0" y="0"/>
                </a:moveTo>
                <a:lnTo>
                  <a:pt x="750293" y="0"/>
                </a:lnTo>
                <a:lnTo>
                  <a:pt x="750293" y="745498"/>
                </a:lnTo>
                <a:lnTo>
                  <a:pt x="0" y="7454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3318" t="-23194" r="-23236" b="-22642"/>
            </a:stretch>
          </a:blipFill>
        </p:spPr>
      </p:sp>
      <p:grpSp>
        <p:nvGrpSpPr>
          <p:cNvPr name="Group 20" id="20"/>
          <p:cNvGrpSpPr/>
          <p:nvPr/>
        </p:nvGrpSpPr>
        <p:grpSpPr>
          <a:xfrm rot="0">
            <a:off x="2184977" y="816860"/>
            <a:ext cx="624095" cy="624095"/>
            <a:chOff x="0" y="0"/>
            <a:chExt cx="676088" cy="676088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FAFAFA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76200"/>
              <a:ext cx="676088" cy="752288"/>
            </a:xfrm>
            <a:prstGeom prst="rect">
              <a:avLst/>
            </a:prstGeom>
          </p:spPr>
          <p:txBody>
            <a:bodyPr anchor="ctr" rtlCol="false" tIns="11249" lIns="11249" bIns="11249" rIns="1124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0">
            <a:off x="7118323" y="569146"/>
            <a:ext cx="745499" cy="745499"/>
          </a:xfrm>
          <a:custGeom>
            <a:avLst/>
            <a:gdLst/>
            <a:ahLst/>
            <a:cxnLst/>
            <a:rect r="r" b="b" t="t" l="l"/>
            <a:pathLst>
              <a:path h="745499" w="745499">
                <a:moveTo>
                  <a:pt x="0" y="0"/>
                </a:moveTo>
                <a:lnTo>
                  <a:pt x="745499" y="0"/>
                </a:lnTo>
                <a:lnTo>
                  <a:pt x="745499" y="745499"/>
                </a:lnTo>
                <a:lnTo>
                  <a:pt x="0" y="7454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7180238" y="629848"/>
            <a:ext cx="624095" cy="624095"/>
            <a:chOff x="0" y="0"/>
            <a:chExt cx="676088" cy="676088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76200"/>
              <a:ext cx="676088" cy="752288"/>
            </a:xfrm>
            <a:prstGeom prst="rect">
              <a:avLst/>
            </a:prstGeom>
          </p:spPr>
          <p:txBody>
            <a:bodyPr anchor="ctr" rtlCol="false" tIns="12351" lIns="12351" bIns="12351" rIns="12351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7" id="27"/>
          <p:cNvSpPr/>
          <p:nvPr/>
        </p:nvSpPr>
        <p:spPr>
          <a:xfrm flipH="false" flipV="false" rot="0">
            <a:off x="2121878" y="5898384"/>
            <a:ext cx="750293" cy="745499"/>
          </a:xfrm>
          <a:custGeom>
            <a:avLst/>
            <a:gdLst/>
            <a:ahLst/>
            <a:cxnLst/>
            <a:rect r="r" b="b" t="t" l="l"/>
            <a:pathLst>
              <a:path h="745499" w="750293">
                <a:moveTo>
                  <a:pt x="0" y="0"/>
                </a:moveTo>
                <a:lnTo>
                  <a:pt x="750293" y="0"/>
                </a:lnTo>
                <a:lnTo>
                  <a:pt x="750293" y="745498"/>
                </a:lnTo>
                <a:lnTo>
                  <a:pt x="0" y="74549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-23318" t="-23194" r="-23236" b="-22642"/>
            </a:stretch>
          </a:blipFill>
        </p:spPr>
      </p:sp>
      <p:grpSp>
        <p:nvGrpSpPr>
          <p:cNvPr name="Group 28" id="28"/>
          <p:cNvGrpSpPr/>
          <p:nvPr/>
        </p:nvGrpSpPr>
        <p:grpSpPr>
          <a:xfrm rot="0">
            <a:off x="2184977" y="5934029"/>
            <a:ext cx="624095" cy="624095"/>
            <a:chOff x="0" y="0"/>
            <a:chExt cx="676088" cy="676088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76200"/>
              <a:ext cx="676088" cy="752288"/>
            </a:xfrm>
            <a:prstGeom prst="rect">
              <a:avLst/>
            </a:prstGeom>
          </p:spPr>
          <p:txBody>
            <a:bodyPr anchor="ctr" rtlCol="false" tIns="11249" lIns="11249" bIns="11249" rIns="1124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31" id="31"/>
          <p:cNvSpPr/>
          <p:nvPr/>
        </p:nvSpPr>
        <p:spPr>
          <a:xfrm flipH="false" flipV="false" rot="0">
            <a:off x="2281211" y="913094"/>
            <a:ext cx="431626" cy="431626"/>
          </a:xfrm>
          <a:custGeom>
            <a:avLst/>
            <a:gdLst/>
            <a:ahLst/>
            <a:cxnLst/>
            <a:rect r="r" b="b" t="t" l="l"/>
            <a:pathLst>
              <a:path h="431626" w="431626">
                <a:moveTo>
                  <a:pt x="0" y="0"/>
                </a:moveTo>
                <a:lnTo>
                  <a:pt x="431626" y="0"/>
                </a:lnTo>
                <a:lnTo>
                  <a:pt x="431626" y="431627"/>
                </a:lnTo>
                <a:lnTo>
                  <a:pt x="0" y="43162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2281211" y="6054964"/>
            <a:ext cx="431626" cy="431626"/>
          </a:xfrm>
          <a:custGeom>
            <a:avLst/>
            <a:gdLst/>
            <a:ahLst/>
            <a:cxnLst/>
            <a:rect r="r" b="b" t="t" l="l"/>
            <a:pathLst>
              <a:path h="431626" w="431626">
                <a:moveTo>
                  <a:pt x="0" y="0"/>
                </a:moveTo>
                <a:lnTo>
                  <a:pt x="431626" y="0"/>
                </a:lnTo>
                <a:lnTo>
                  <a:pt x="431626" y="431627"/>
                </a:lnTo>
                <a:lnTo>
                  <a:pt x="0" y="43162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7275260" y="642674"/>
            <a:ext cx="431626" cy="598442"/>
          </a:xfrm>
          <a:custGeom>
            <a:avLst/>
            <a:gdLst/>
            <a:ahLst/>
            <a:cxnLst/>
            <a:rect r="r" b="b" t="t" l="l"/>
            <a:pathLst>
              <a:path h="598442" w="431626">
                <a:moveTo>
                  <a:pt x="0" y="0"/>
                </a:moveTo>
                <a:lnTo>
                  <a:pt x="431626" y="0"/>
                </a:lnTo>
                <a:lnTo>
                  <a:pt x="431626" y="598443"/>
                </a:lnTo>
                <a:lnTo>
                  <a:pt x="0" y="59844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4" id="34"/>
          <p:cNvSpPr txBox="true"/>
          <p:nvPr/>
        </p:nvSpPr>
        <p:spPr>
          <a:xfrm rot="0">
            <a:off x="5434700" y="6920107"/>
            <a:ext cx="4112745" cy="2612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>
                <a:solidFill>
                  <a:srgbClr val="FAFAF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Research Analytics &amp; Reporting: </a:t>
            </a:r>
            <a:r>
              <a:rPr lang="en-US" sz="2799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Users can track usage metrics, citation trends, and Altmetric data to measure and showcase research impact.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439467" y="1776607"/>
            <a:ext cx="4115114" cy="2612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>
                <a:solidFill>
                  <a:srgbClr val="FAFAF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</a:t>
            </a:r>
            <a:r>
              <a:rPr lang="en-US" b="true" sz="2799">
                <a:solidFill>
                  <a:srgbClr val="FAFAF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uilt on ACM’s Open Research: </a:t>
            </a:r>
            <a:r>
              <a:rPr lang="en-US" sz="2799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Advanced tools and insights to explore ACM’s openly available journals, conference proceedings, and magazines.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5434700" y="1590870"/>
            <a:ext cx="4112745" cy="29834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 i="true">
                <a:solidFill>
                  <a:srgbClr val="000000"/>
                </a:solidFill>
                <a:latin typeface="Open Sans Bold Italics"/>
                <a:ea typeface="Open Sans Bold Italics"/>
                <a:cs typeface="Open Sans Bold Italics"/>
                <a:sym typeface="Open Sans Bold Italics"/>
              </a:rPr>
              <a:t>ACM Guide to Computing Literature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Indexing: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Includes broad bibliographic index covering 8,000+ publishers, enabling expanded literature discovery. 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299772" y="6929632"/>
            <a:ext cx="4394504" cy="2612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Advanced Research Too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ls: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Features include AI conference session podcasts, bulk downloads, saved searches &amp; alerts, and personalized recommendations. </a:t>
            </a:r>
          </a:p>
        </p:txBody>
      </p:sp>
      <p:grpSp>
        <p:nvGrpSpPr>
          <p:cNvPr name="Group 38" id="38"/>
          <p:cNvGrpSpPr/>
          <p:nvPr/>
        </p:nvGrpSpPr>
        <p:grpSpPr>
          <a:xfrm rot="0">
            <a:off x="11201417" y="2156063"/>
            <a:ext cx="5873262" cy="5974874"/>
            <a:chOff x="0" y="0"/>
            <a:chExt cx="7831017" cy="7966498"/>
          </a:xfrm>
        </p:grpSpPr>
        <p:sp>
          <p:nvSpPr>
            <p:cNvPr name="TextBox 39" id="39"/>
            <p:cNvSpPr txBox="true"/>
            <p:nvPr/>
          </p:nvSpPr>
          <p:spPr>
            <a:xfrm rot="0">
              <a:off x="0" y="76200"/>
              <a:ext cx="7831017" cy="396578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829"/>
                </a:lnSpc>
              </a:pPr>
              <a:r>
                <a:rPr lang="en-US" sz="5499" spc="-98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Unlock Enhanced Research Tools with </a:t>
              </a:r>
              <a:r>
                <a:rPr lang="en-US" sz="5499" spc="-98" b="true">
                  <a:solidFill>
                    <a:srgbClr val="0091D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Digital Library Premium</a:t>
              </a:r>
              <a:r>
                <a:rPr lang="en-US" sz="5499" spc="-98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</a:t>
              </a:r>
            </a:p>
          </p:txBody>
        </p:sp>
        <p:sp>
          <p:nvSpPr>
            <p:cNvPr name="TextBox 40" id="40"/>
            <p:cNvSpPr txBox="true"/>
            <p:nvPr/>
          </p:nvSpPr>
          <p:spPr>
            <a:xfrm rot="0">
              <a:off x="0" y="4675928"/>
              <a:ext cx="7831017" cy="329057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180"/>
                </a:lnSpc>
              </a:pPr>
              <a:r>
                <a:rPr lang="en-US" sz="3000" b="true">
                  <a:solidFill>
                    <a:srgbClr val="000000"/>
                  </a:solidFill>
                  <a:latin typeface="Myriad Bold"/>
                  <a:ea typeface="Myriad Bold"/>
                  <a:cs typeface="Myriad Bold"/>
                  <a:sym typeface="Myriad Bold"/>
                </a:rPr>
                <a:t>As participants in ACM Open, ou</a:t>
              </a:r>
              <a:r>
                <a:rPr lang="en-US" b="true" sz="3000">
                  <a:solidFill>
                    <a:srgbClr val="000000"/>
                  </a:solidFill>
                  <a:latin typeface="Myriad Bold"/>
                  <a:ea typeface="Myriad Bold"/>
                  <a:cs typeface="Myriad Bold"/>
                  <a:sym typeface="Myriad Bold"/>
                </a:rPr>
                <a:t>r institution automatically receives premium access to ACM Digital Library, </a:t>
              </a:r>
              <a:r>
                <a:rPr lang="en-US" sz="3000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</a:rPr>
                <a:t>providing advanced tools that support discovery, insights, and collaboration. 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682351" y="1377317"/>
            <a:ext cx="9211298" cy="9211298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DEDED">
                <a:alpha val="49804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-4605649"/>
            <a:ext cx="9211298" cy="9211298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DEDED">
                <a:alpha val="49804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-1536890" y="2009527"/>
            <a:ext cx="8277473" cy="8277473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E4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7303554" y="4734861"/>
            <a:ext cx="760393" cy="755534"/>
          </a:xfrm>
          <a:custGeom>
            <a:avLst/>
            <a:gdLst/>
            <a:ahLst/>
            <a:cxnLst/>
            <a:rect r="r" b="b" t="t" l="l"/>
            <a:pathLst>
              <a:path h="755534" w="760393">
                <a:moveTo>
                  <a:pt x="0" y="0"/>
                </a:moveTo>
                <a:lnTo>
                  <a:pt x="760393" y="0"/>
                </a:lnTo>
                <a:lnTo>
                  <a:pt x="760393" y="755534"/>
                </a:lnTo>
                <a:lnTo>
                  <a:pt x="0" y="7555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3318" t="-23194" r="-23236" b="-22642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311001" y="4739879"/>
            <a:ext cx="745499" cy="745499"/>
          </a:xfrm>
          <a:custGeom>
            <a:avLst/>
            <a:gdLst/>
            <a:ahLst/>
            <a:cxnLst/>
            <a:rect r="r" b="b" t="t" l="l"/>
            <a:pathLst>
              <a:path h="745499" w="745499">
                <a:moveTo>
                  <a:pt x="0" y="0"/>
                </a:moveTo>
                <a:lnTo>
                  <a:pt x="745499" y="0"/>
                </a:lnTo>
                <a:lnTo>
                  <a:pt x="745499" y="745499"/>
                </a:lnTo>
                <a:lnTo>
                  <a:pt x="0" y="7454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7416596" y="4871187"/>
            <a:ext cx="534310" cy="482882"/>
          </a:xfrm>
          <a:custGeom>
            <a:avLst/>
            <a:gdLst/>
            <a:ahLst/>
            <a:cxnLst/>
            <a:rect r="r" b="b" t="t" l="l"/>
            <a:pathLst>
              <a:path h="482882" w="534310">
                <a:moveTo>
                  <a:pt x="0" y="0"/>
                </a:moveTo>
                <a:lnTo>
                  <a:pt x="534309" y="0"/>
                </a:lnTo>
                <a:lnTo>
                  <a:pt x="534309" y="482882"/>
                </a:lnTo>
                <a:lnTo>
                  <a:pt x="0" y="48288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2362864" y="-317073"/>
            <a:ext cx="9929421" cy="9929421"/>
          </a:xfrm>
          <a:custGeom>
            <a:avLst/>
            <a:gdLst/>
            <a:ahLst/>
            <a:cxnLst/>
            <a:rect r="r" b="b" t="t" l="l"/>
            <a:pathLst>
              <a:path h="9929421" w="9929421">
                <a:moveTo>
                  <a:pt x="0" y="0"/>
                </a:moveTo>
                <a:lnTo>
                  <a:pt x="9929421" y="0"/>
                </a:lnTo>
                <a:lnTo>
                  <a:pt x="9929421" y="9929422"/>
                </a:lnTo>
                <a:lnTo>
                  <a:pt x="0" y="992942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-1142858" y="902934"/>
            <a:ext cx="7489409" cy="7489409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AFAFA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44993" lIns="44993" bIns="44993" rIns="44993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-803531" y="1242261"/>
            <a:ext cx="6810755" cy="6810755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10"/>
              <a:stretch>
                <a:fillRect l="-38888" t="0" r="-38888" b="0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3442866" y="2009527"/>
            <a:ext cx="1931968" cy="1931968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gradFill rotWithShape="true">
              <a:gsLst>
                <a:gs pos="0">
                  <a:srgbClr val="004A6B">
                    <a:alpha val="100000"/>
                  </a:srgbClr>
                </a:gs>
                <a:gs pos="100000">
                  <a:srgbClr val="0091D0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2" id="22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7344236" y="7461227"/>
            <a:ext cx="755861" cy="751062"/>
            <a:chOff x="0" y="0"/>
            <a:chExt cx="1007815" cy="1001416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3196"/>
              <a:ext cx="1007815" cy="998220"/>
            </a:xfrm>
            <a:custGeom>
              <a:avLst/>
              <a:gdLst/>
              <a:ahLst/>
              <a:cxnLst/>
              <a:rect r="r" b="b" t="t" l="l"/>
              <a:pathLst>
                <a:path h="998220" w="1007815">
                  <a:moveTo>
                    <a:pt x="0" y="0"/>
                  </a:moveTo>
                  <a:lnTo>
                    <a:pt x="1007815" y="0"/>
                  </a:lnTo>
                  <a:lnTo>
                    <a:pt x="1007815" y="998220"/>
                  </a:lnTo>
                  <a:lnTo>
                    <a:pt x="0" y="9982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23457" t="-24022" r="-23975" b="-23153"/>
              </a:stretch>
            </a:blip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6908" y="0"/>
              <a:ext cx="993998" cy="993998"/>
            </a:xfrm>
            <a:custGeom>
              <a:avLst/>
              <a:gdLst/>
              <a:ahLst/>
              <a:cxnLst/>
              <a:rect r="r" b="b" t="t" l="l"/>
              <a:pathLst>
                <a:path h="993998" w="993998">
                  <a:moveTo>
                    <a:pt x="0" y="0"/>
                  </a:moveTo>
                  <a:lnTo>
                    <a:pt x="993999" y="0"/>
                  </a:lnTo>
                  <a:lnTo>
                    <a:pt x="993999" y="993998"/>
                  </a:lnTo>
                  <a:lnTo>
                    <a:pt x="0" y="9939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26" id="26"/>
          <p:cNvSpPr/>
          <p:nvPr/>
        </p:nvSpPr>
        <p:spPr>
          <a:xfrm flipH="false" flipV="false" rot="0">
            <a:off x="7459652" y="7578181"/>
            <a:ext cx="525029" cy="517154"/>
          </a:xfrm>
          <a:custGeom>
            <a:avLst/>
            <a:gdLst/>
            <a:ahLst/>
            <a:cxnLst/>
            <a:rect r="r" b="b" t="t" l="l"/>
            <a:pathLst>
              <a:path h="517154" w="525029">
                <a:moveTo>
                  <a:pt x="0" y="0"/>
                </a:moveTo>
                <a:lnTo>
                  <a:pt x="525029" y="0"/>
                </a:lnTo>
                <a:lnTo>
                  <a:pt x="525029" y="517154"/>
                </a:lnTo>
                <a:lnTo>
                  <a:pt x="0" y="517154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7" id="27"/>
          <p:cNvGrpSpPr/>
          <p:nvPr/>
        </p:nvGrpSpPr>
        <p:grpSpPr>
          <a:xfrm rot="0">
            <a:off x="7318448" y="9017159"/>
            <a:ext cx="755861" cy="748665"/>
            <a:chOff x="0" y="0"/>
            <a:chExt cx="1007815" cy="99822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1007815" cy="998220"/>
            </a:xfrm>
            <a:custGeom>
              <a:avLst/>
              <a:gdLst/>
              <a:ahLst/>
              <a:cxnLst/>
              <a:rect r="r" b="b" t="t" l="l"/>
              <a:pathLst>
                <a:path h="998220" w="1007815">
                  <a:moveTo>
                    <a:pt x="0" y="0"/>
                  </a:moveTo>
                  <a:lnTo>
                    <a:pt x="1007815" y="0"/>
                  </a:lnTo>
                  <a:lnTo>
                    <a:pt x="1007815" y="998220"/>
                  </a:lnTo>
                  <a:lnTo>
                    <a:pt x="0" y="9982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23457" t="-24022" r="-23975" b="-23153"/>
              </a:stretch>
            </a:blip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6908" y="0"/>
              <a:ext cx="993998" cy="993998"/>
            </a:xfrm>
            <a:custGeom>
              <a:avLst/>
              <a:gdLst/>
              <a:ahLst/>
              <a:cxnLst/>
              <a:rect r="r" b="b" t="t" l="l"/>
              <a:pathLst>
                <a:path h="993998" w="993998">
                  <a:moveTo>
                    <a:pt x="0" y="0"/>
                  </a:moveTo>
                  <a:lnTo>
                    <a:pt x="993999" y="0"/>
                  </a:lnTo>
                  <a:lnTo>
                    <a:pt x="993999" y="993998"/>
                  </a:lnTo>
                  <a:lnTo>
                    <a:pt x="0" y="9939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30" id="30"/>
          <p:cNvSpPr/>
          <p:nvPr/>
        </p:nvSpPr>
        <p:spPr>
          <a:xfrm flipH="false" flipV="false" rot="0">
            <a:off x="7443686" y="9138799"/>
            <a:ext cx="505386" cy="505386"/>
          </a:xfrm>
          <a:custGeom>
            <a:avLst/>
            <a:gdLst/>
            <a:ahLst/>
            <a:cxnLst/>
            <a:rect r="r" b="b" t="t" l="l"/>
            <a:pathLst>
              <a:path h="505386" w="505386">
                <a:moveTo>
                  <a:pt x="0" y="0"/>
                </a:moveTo>
                <a:lnTo>
                  <a:pt x="505386" y="0"/>
                </a:lnTo>
                <a:lnTo>
                  <a:pt x="505386" y="505386"/>
                </a:lnTo>
                <a:lnTo>
                  <a:pt x="0" y="505386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grpSp>
        <p:nvGrpSpPr>
          <p:cNvPr name="Group 31" id="31"/>
          <p:cNvGrpSpPr/>
          <p:nvPr/>
        </p:nvGrpSpPr>
        <p:grpSpPr>
          <a:xfrm rot="0">
            <a:off x="7303554" y="6092150"/>
            <a:ext cx="760393" cy="755534"/>
            <a:chOff x="0" y="0"/>
            <a:chExt cx="1013857" cy="1007379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013857" cy="1007379"/>
            </a:xfrm>
            <a:custGeom>
              <a:avLst/>
              <a:gdLst/>
              <a:ahLst/>
              <a:cxnLst/>
              <a:rect r="r" b="b" t="t" l="l"/>
              <a:pathLst>
                <a:path h="1007379" w="1013857">
                  <a:moveTo>
                    <a:pt x="0" y="0"/>
                  </a:moveTo>
                  <a:lnTo>
                    <a:pt x="1013857" y="0"/>
                  </a:lnTo>
                  <a:lnTo>
                    <a:pt x="1013857" y="1007379"/>
                  </a:lnTo>
                  <a:lnTo>
                    <a:pt x="0" y="10073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23318" t="-23194" r="-23236" b="-22642"/>
              </a:stretch>
            </a:blip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9930" y="6690"/>
              <a:ext cx="993998" cy="993998"/>
            </a:xfrm>
            <a:custGeom>
              <a:avLst/>
              <a:gdLst/>
              <a:ahLst/>
              <a:cxnLst/>
              <a:rect r="r" b="b" t="t" l="l"/>
              <a:pathLst>
                <a:path h="993998" w="993998">
                  <a:moveTo>
                    <a:pt x="0" y="0"/>
                  </a:moveTo>
                  <a:lnTo>
                    <a:pt x="993998" y="0"/>
                  </a:lnTo>
                  <a:lnTo>
                    <a:pt x="993998" y="993999"/>
                  </a:lnTo>
                  <a:lnTo>
                    <a:pt x="0" y="99399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34" id="34"/>
          <p:cNvSpPr/>
          <p:nvPr/>
        </p:nvSpPr>
        <p:spPr>
          <a:xfrm flipH="false" flipV="false" rot="0">
            <a:off x="7414763" y="6202762"/>
            <a:ext cx="534310" cy="534310"/>
          </a:xfrm>
          <a:custGeom>
            <a:avLst/>
            <a:gdLst/>
            <a:ahLst/>
            <a:cxnLst/>
            <a:rect r="r" b="b" t="t" l="l"/>
            <a:pathLst>
              <a:path h="534310" w="534310">
                <a:moveTo>
                  <a:pt x="0" y="0"/>
                </a:moveTo>
                <a:lnTo>
                  <a:pt x="534309" y="0"/>
                </a:lnTo>
                <a:lnTo>
                  <a:pt x="534309" y="534310"/>
                </a:lnTo>
                <a:lnTo>
                  <a:pt x="0" y="53431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5" id="35"/>
          <p:cNvSpPr txBox="true"/>
          <p:nvPr/>
        </p:nvSpPr>
        <p:spPr>
          <a:xfrm rot="0">
            <a:off x="8312435" y="4756139"/>
            <a:ext cx="9412594" cy="7510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5"/>
              </a:lnSpc>
            </a:pPr>
            <a:r>
              <a:rPr lang="en-US" sz="27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Submit: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Choose the relevant ACM journal or conference when submitting your manuscript. 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7318448" y="575341"/>
            <a:ext cx="9265744" cy="1488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9"/>
              </a:lnSpc>
            </a:pPr>
            <a:r>
              <a:rPr lang="en-US" sz="5499" spc="-98" b="true">
                <a:solidFill>
                  <a:srgbClr val="0091D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Publishing Open Access</a:t>
            </a:r>
            <a:r>
              <a:rPr lang="en-US" sz="5499" spc="-98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Through AC</a:t>
            </a:r>
            <a:r>
              <a:rPr lang="en-US" sz="5499" spc="-98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</a:t>
            </a:r>
            <a:r>
              <a:rPr lang="en-US" sz="5499" spc="-98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Op</a:t>
            </a:r>
            <a:r>
              <a:rPr lang="en-US" sz="5499" spc="-98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</a:t>
            </a:r>
            <a:r>
              <a:rPr lang="en-US" sz="5499" spc="-98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n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7318448" y="2740056"/>
            <a:ext cx="10406580" cy="1272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80"/>
              </a:lnSpc>
            </a:pPr>
            <a:r>
              <a:rPr lang="en-US" sz="3000" b="true">
                <a:solidFill>
                  <a:srgbClr val="000000"/>
                </a:solidFill>
                <a:latin typeface="Myriad Bold"/>
                <a:ea typeface="Myriad Bold"/>
                <a:cs typeface="Myriad Bold"/>
                <a:sym typeface="Myriad Bold"/>
              </a:rPr>
              <a:t>Authors at ou</a:t>
            </a:r>
            <a:r>
              <a:rPr lang="en-US" b="true" sz="3000">
                <a:solidFill>
                  <a:srgbClr val="000000"/>
                </a:solidFill>
                <a:latin typeface="Myriad Bold"/>
                <a:ea typeface="Myriad Bold"/>
                <a:cs typeface="Myriad Bold"/>
                <a:sym typeface="Myriad Bold"/>
              </a:rPr>
              <a:t>r institution can publish Open Access in ACM journals and conference proceedings at no extra cost. </a:t>
            </a:r>
            <a:r>
              <a:rPr lang="en-US" sz="3000">
                <a:solidFill>
                  <a:srgbClr val="000000"/>
                </a:solidFill>
                <a:latin typeface="Myriad"/>
                <a:ea typeface="Myriad"/>
                <a:cs typeface="Myriad"/>
                <a:sym typeface="Myriad"/>
              </a:rPr>
              <a:t>This process is automatic once they identify their affiliation.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8312435" y="5925913"/>
            <a:ext cx="9412594" cy="11261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7"/>
              </a:lnSpc>
            </a:pPr>
            <a:r>
              <a:rPr lang="en-US" sz="27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Select Affili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ation: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Indicate your </a:t>
            </a:r>
            <a:r>
              <a:rPr lang="en-US" sz="2799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institutional email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and affiliation. This links your paper to our ACM Open agreement. 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8312435" y="7478491"/>
            <a:ext cx="9412594" cy="11261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7"/>
              </a:lnSpc>
            </a:pPr>
            <a:r>
              <a:rPr lang="en-US" sz="27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Acceptanc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 &amp; Publication: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Upon acceptance, your article is published Open Access under one of two Creative Commons Licenses (CC BY and CC BY-ND).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8312435" y="9033225"/>
            <a:ext cx="9412594" cy="754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7"/>
              </a:lnSpc>
            </a:pPr>
            <a:r>
              <a:rPr lang="en-US" sz="27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Visibi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lity &amp; Impact: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Your work becomes freely available worldwide through the ACM Digital Library. 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94048" y="0"/>
            <a:ext cx="4994048" cy="10287000"/>
            <a:chOff x="0" y="0"/>
            <a:chExt cx="1233442" cy="25407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33442" cy="2540707"/>
            </a:xfrm>
            <a:custGeom>
              <a:avLst/>
              <a:gdLst/>
              <a:ahLst/>
              <a:cxnLst/>
              <a:rect r="r" b="b" t="t" l="l"/>
              <a:pathLst>
                <a:path h="2540707" w="1233442">
                  <a:moveTo>
                    <a:pt x="0" y="0"/>
                  </a:moveTo>
                  <a:lnTo>
                    <a:pt x="1233442" y="0"/>
                  </a:lnTo>
                  <a:lnTo>
                    <a:pt x="1233442" y="2540707"/>
                  </a:lnTo>
                  <a:lnTo>
                    <a:pt x="0" y="2540707"/>
                  </a:lnTo>
                  <a:close/>
                </a:path>
              </a:pathLst>
            </a:custGeom>
            <a:gradFill rotWithShape="true">
              <a:gsLst>
                <a:gs pos="0">
                  <a:srgbClr val="0091D0">
                    <a:alpha val="100000"/>
                  </a:srgbClr>
                </a:gs>
                <a:gs pos="100000">
                  <a:srgbClr val="004A6B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33442" cy="25788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994048" y="5143500"/>
            <a:ext cx="4994048" cy="5143500"/>
            <a:chOff x="0" y="0"/>
            <a:chExt cx="1233442" cy="127035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33442" cy="1270354"/>
            </a:xfrm>
            <a:custGeom>
              <a:avLst/>
              <a:gdLst/>
              <a:ahLst/>
              <a:cxnLst/>
              <a:rect r="r" b="b" t="t" l="l"/>
              <a:pathLst>
                <a:path h="1270354" w="1233442">
                  <a:moveTo>
                    <a:pt x="0" y="0"/>
                  </a:moveTo>
                  <a:lnTo>
                    <a:pt x="1233442" y="0"/>
                  </a:lnTo>
                  <a:lnTo>
                    <a:pt x="1233442" y="1270354"/>
                  </a:lnTo>
                  <a:lnTo>
                    <a:pt x="0" y="1270354"/>
                  </a:lnTo>
                  <a:close/>
                </a:path>
              </a:pathLst>
            </a:custGeom>
            <a:solidFill>
              <a:srgbClr val="EDEDED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33442" cy="1308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0" y="0"/>
            <a:ext cx="4994048" cy="10287000"/>
            <a:chOff x="0" y="0"/>
            <a:chExt cx="1233442" cy="254070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233442" cy="2540707"/>
            </a:xfrm>
            <a:custGeom>
              <a:avLst/>
              <a:gdLst/>
              <a:ahLst/>
              <a:cxnLst/>
              <a:rect r="r" b="b" t="t" l="l"/>
              <a:pathLst>
                <a:path h="2540707" w="1233442">
                  <a:moveTo>
                    <a:pt x="0" y="0"/>
                  </a:moveTo>
                  <a:lnTo>
                    <a:pt x="1233442" y="0"/>
                  </a:lnTo>
                  <a:lnTo>
                    <a:pt x="1233442" y="2540707"/>
                  </a:lnTo>
                  <a:lnTo>
                    <a:pt x="0" y="2540707"/>
                  </a:lnTo>
                  <a:close/>
                </a:path>
              </a:pathLst>
            </a:custGeom>
            <a:gradFill rotWithShape="true">
              <a:gsLst>
                <a:gs pos="0">
                  <a:srgbClr val="004A6B">
                    <a:alpha val="100000"/>
                  </a:srgbClr>
                </a:gs>
                <a:gs pos="100000">
                  <a:srgbClr val="0091D0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233442" cy="25788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0" y="0"/>
            <a:ext cx="4994048" cy="5143500"/>
            <a:chOff x="0" y="0"/>
            <a:chExt cx="1233442" cy="127035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233442" cy="1270354"/>
            </a:xfrm>
            <a:custGeom>
              <a:avLst/>
              <a:gdLst/>
              <a:ahLst/>
              <a:cxnLst/>
              <a:rect r="r" b="b" t="t" l="l"/>
              <a:pathLst>
                <a:path h="1270354" w="1233442">
                  <a:moveTo>
                    <a:pt x="0" y="0"/>
                  </a:moveTo>
                  <a:lnTo>
                    <a:pt x="1233442" y="0"/>
                  </a:lnTo>
                  <a:lnTo>
                    <a:pt x="1233442" y="1270354"/>
                  </a:lnTo>
                  <a:lnTo>
                    <a:pt x="0" y="1270354"/>
                  </a:lnTo>
                  <a:close/>
                </a:path>
              </a:pathLst>
            </a:custGeom>
            <a:solidFill>
              <a:srgbClr val="EDEDE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233442" cy="1308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7117139" y="5526909"/>
            <a:ext cx="750293" cy="745499"/>
          </a:xfrm>
          <a:custGeom>
            <a:avLst/>
            <a:gdLst/>
            <a:ahLst/>
            <a:cxnLst/>
            <a:rect r="r" b="b" t="t" l="l"/>
            <a:pathLst>
              <a:path h="745499" w="750293">
                <a:moveTo>
                  <a:pt x="0" y="0"/>
                </a:moveTo>
                <a:lnTo>
                  <a:pt x="750293" y="0"/>
                </a:lnTo>
                <a:lnTo>
                  <a:pt x="750293" y="745498"/>
                </a:lnTo>
                <a:lnTo>
                  <a:pt x="0" y="7454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3318" t="-23194" r="-23236" b="-22642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7180238" y="5587611"/>
            <a:ext cx="624095" cy="624095"/>
            <a:chOff x="0" y="0"/>
            <a:chExt cx="676088" cy="67608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76200"/>
              <a:ext cx="676088" cy="752288"/>
            </a:xfrm>
            <a:prstGeom prst="rect">
              <a:avLst/>
            </a:prstGeom>
          </p:spPr>
          <p:txBody>
            <a:bodyPr anchor="ctr" rtlCol="false" tIns="12351" lIns="12351" bIns="12351" rIns="12351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7232767" y="5640140"/>
            <a:ext cx="519036" cy="519036"/>
          </a:xfrm>
          <a:custGeom>
            <a:avLst/>
            <a:gdLst/>
            <a:ahLst/>
            <a:cxnLst/>
            <a:rect r="r" b="b" t="t" l="l"/>
            <a:pathLst>
              <a:path h="519036" w="519036">
                <a:moveTo>
                  <a:pt x="0" y="0"/>
                </a:moveTo>
                <a:lnTo>
                  <a:pt x="519037" y="0"/>
                </a:lnTo>
                <a:lnTo>
                  <a:pt x="519037" y="519036"/>
                </a:lnTo>
                <a:lnTo>
                  <a:pt x="0" y="51903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5358821" y="6548632"/>
            <a:ext cx="4264503" cy="33549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Adv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anced Tools for Insight: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The ACM DL platform features rich interlinking of authors, institutions, works, and specialized communities, supporting deeper insights in research networks. </a:t>
            </a: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2121878" y="940621"/>
            <a:ext cx="750293" cy="745499"/>
          </a:xfrm>
          <a:custGeom>
            <a:avLst/>
            <a:gdLst/>
            <a:ahLst/>
            <a:cxnLst/>
            <a:rect r="r" b="b" t="t" l="l"/>
            <a:pathLst>
              <a:path h="745499" w="750293">
                <a:moveTo>
                  <a:pt x="0" y="0"/>
                </a:moveTo>
                <a:lnTo>
                  <a:pt x="750293" y="0"/>
                </a:lnTo>
                <a:lnTo>
                  <a:pt x="750293" y="745499"/>
                </a:lnTo>
                <a:lnTo>
                  <a:pt x="0" y="7454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3318" t="-23194" r="-23236" b="-22642"/>
            </a:stretch>
          </a:blipFill>
        </p:spPr>
      </p:sp>
      <p:grpSp>
        <p:nvGrpSpPr>
          <p:cNvPr name="Group 21" id="21"/>
          <p:cNvGrpSpPr/>
          <p:nvPr/>
        </p:nvGrpSpPr>
        <p:grpSpPr>
          <a:xfrm rot="0">
            <a:off x="2184977" y="1001323"/>
            <a:ext cx="624095" cy="624095"/>
            <a:chOff x="0" y="0"/>
            <a:chExt cx="676088" cy="676088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76200"/>
              <a:ext cx="676088" cy="752288"/>
            </a:xfrm>
            <a:prstGeom prst="rect">
              <a:avLst/>
            </a:prstGeom>
          </p:spPr>
          <p:txBody>
            <a:bodyPr anchor="ctr" rtlCol="false" tIns="11249" lIns="11249" bIns="11249" rIns="1124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24" id="24"/>
          <p:cNvSpPr/>
          <p:nvPr/>
        </p:nvSpPr>
        <p:spPr>
          <a:xfrm flipH="false" flipV="false" rot="0">
            <a:off x="2258886" y="1097557"/>
            <a:ext cx="476277" cy="431626"/>
          </a:xfrm>
          <a:custGeom>
            <a:avLst/>
            <a:gdLst/>
            <a:ahLst/>
            <a:cxnLst/>
            <a:rect r="r" b="b" t="t" l="l"/>
            <a:pathLst>
              <a:path h="431626" w="476277">
                <a:moveTo>
                  <a:pt x="0" y="0"/>
                </a:moveTo>
                <a:lnTo>
                  <a:pt x="476277" y="0"/>
                </a:lnTo>
                <a:lnTo>
                  <a:pt x="476277" y="431627"/>
                </a:lnTo>
                <a:lnTo>
                  <a:pt x="0" y="4316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7118323" y="754884"/>
            <a:ext cx="745499" cy="745499"/>
          </a:xfrm>
          <a:custGeom>
            <a:avLst/>
            <a:gdLst/>
            <a:ahLst/>
            <a:cxnLst/>
            <a:rect r="r" b="b" t="t" l="l"/>
            <a:pathLst>
              <a:path h="745499" w="745499">
                <a:moveTo>
                  <a:pt x="0" y="0"/>
                </a:moveTo>
                <a:lnTo>
                  <a:pt x="745499" y="0"/>
                </a:lnTo>
                <a:lnTo>
                  <a:pt x="745499" y="745498"/>
                </a:lnTo>
                <a:lnTo>
                  <a:pt x="0" y="74549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6" id="26"/>
          <p:cNvGrpSpPr/>
          <p:nvPr/>
        </p:nvGrpSpPr>
        <p:grpSpPr>
          <a:xfrm rot="0">
            <a:off x="7180238" y="815586"/>
            <a:ext cx="624095" cy="624095"/>
            <a:chOff x="0" y="0"/>
            <a:chExt cx="676088" cy="676088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FAFAFA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76200"/>
              <a:ext cx="676088" cy="752288"/>
            </a:xfrm>
            <a:prstGeom prst="rect">
              <a:avLst/>
            </a:prstGeom>
          </p:spPr>
          <p:txBody>
            <a:bodyPr anchor="ctr" rtlCol="false" tIns="12351" lIns="12351" bIns="12351" rIns="12351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9" id="29"/>
          <p:cNvSpPr/>
          <p:nvPr/>
        </p:nvSpPr>
        <p:spPr>
          <a:xfrm flipH="false" flipV="false" rot="0">
            <a:off x="7228355" y="863703"/>
            <a:ext cx="527861" cy="527861"/>
          </a:xfrm>
          <a:custGeom>
            <a:avLst/>
            <a:gdLst/>
            <a:ahLst/>
            <a:cxnLst/>
            <a:rect r="r" b="b" t="t" l="l"/>
            <a:pathLst>
              <a:path h="527861" w="527861">
                <a:moveTo>
                  <a:pt x="0" y="0"/>
                </a:moveTo>
                <a:lnTo>
                  <a:pt x="527861" y="0"/>
                </a:lnTo>
                <a:lnTo>
                  <a:pt x="527861" y="527860"/>
                </a:lnTo>
                <a:lnTo>
                  <a:pt x="0" y="52786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2199475" y="5712646"/>
            <a:ext cx="750293" cy="745499"/>
          </a:xfrm>
          <a:custGeom>
            <a:avLst/>
            <a:gdLst/>
            <a:ahLst/>
            <a:cxnLst/>
            <a:rect r="r" b="b" t="t" l="l"/>
            <a:pathLst>
              <a:path h="745499" w="750293">
                <a:moveTo>
                  <a:pt x="0" y="0"/>
                </a:moveTo>
                <a:lnTo>
                  <a:pt x="750293" y="0"/>
                </a:lnTo>
                <a:lnTo>
                  <a:pt x="750293" y="745499"/>
                </a:lnTo>
                <a:lnTo>
                  <a:pt x="0" y="74549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-23318" t="-23194" r="-23236" b="-22642"/>
            </a:stretch>
          </a:blipFill>
        </p:spPr>
      </p:sp>
      <p:grpSp>
        <p:nvGrpSpPr>
          <p:cNvPr name="Group 31" id="31"/>
          <p:cNvGrpSpPr/>
          <p:nvPr/>
        </p:nvGrpSpPr>
        <p:grpSpPr>
          <a:xfrm rot="0">
            <a:off x="2262574" y="5748291"/>
            <a:ext cx="624095" cy="624095"/>
            <a:chOff x="0" y="0"/>
            <a:chExt cx="676088" cy="676088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676088" cy="676088"/>
            </a:xfrm>
            <a:custGeom>
              <a:avLst/>
              <a:gdLst/>
              <a:ahLst/>
              <a:cxnLst/>
              <a:rect r="r" b="b" t="t" l="l"/>
              <a:pathLst>
                <a:path h="676088" w="676088">
                  <a:moveTo>
                    <a:pt x="0" y="0"/>
                  </a:moveTo>
                  <a:lnTo>
                    <a:pt x="676088" y="0"/>
                  </a:lnTo>
                  <a:lnTo>
                    <a:pt x="676088" y="676088"/>
                  </a:lnTo>
                  <a:lnTo>
                    <a:pt x="0" y="676088"/>
                  </a:lnTo>
                  <a:close/>
                </a:path>
              </a:pathLst>
            </a:custGeom>
            <a:solidFill>
              <a:srgbClr val="FAFAFA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76200"/>
              <a:ext cx="676088" cy="752288"/>
            </a:xfrm>
            <a:prstGeom prst="rect">
              <a:avLst/>
            </a:prstGeom>
          </p:spPr>
          <p:txBody>
            <a:bodyPr anchor="ctr" rtlCol="false" tIns="11249" lIns="11249" bIns="11249" rIns="1124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34" id="34"/>
          <p:cNvSpPr/>
          <p:nvPr/>
        </p:nvSpPr>
        <p:spPr>
          <a:xfrm flipH="false" flipV="false" rot="0">
            <a:off x="2310691" y="5843569"/>
            <a:ext cx="527861" cy="483652"/>
          </a:xfrm>
          <a:custGeom>
            <a:avLst/>
            <a:gdLst/>
            <a:ahLst/>
            <a:cxnLst/>
            <a:rect r="r" b="b" t="t" l="l"/>
            <a:pathLst>
              <a:path h="483652" w="527861">
                <a:moveTo>
                  <a:pt x="0" y="0"/>
                </a:moveTo>
                <a:lnTo>
                  <a:pt x="527860" y="0"/>
                </a:lnTo>
                <a:lnTo>
                  <a:pt x="527860" y="483653"/>
                </a:lnTo>
                <a:lnTo>
                  <a:pt x="0" y="48365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5" id="35"/>
          <p:cNvSpPr txBox="true"/>
          <p:nvPr/>
        </p:nvSpPr>
        <p:spPr>
          <a:xfrm rot="0">
            <a:off x="439467" y="1962345"/>
            <a:ext cx="4115114" cy="22405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Incr</a:t>
            </a:r>
            <a:r>
              <a:rPr lang="en-US" b="true" sz="27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eased Visibility: </a:t>
            </a:r>
            <a:r>
              <a:rPr lang="en-US" sz="27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OA Articles published via ACM Open receive 2-3x more full text downloads than pay-walled articles. 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5434700" y="1776607"/>
            <a:ext cx="4112745" cy="2612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>
                <a:solidFill>
                  <a:srgbClr val="FAFAF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Higher Citation Potential: </a:t>
            </a:r>
            <a:r>
              <a:rPr lang="en-US" sz="2799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On average, OA articles in th</a:t>
            </a:r>
            <a:r>
              <a:rPr lang="en-US" sz="2799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e ACM Digital Library receive 70% more citations compared to pay-walled articles. 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361871" y="6734370"/>
            <a:ext cx="4270307" cy="29834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799">
                <a:solidFill>
                  <a:srgbClr val="FAFAF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Global Ac</a:t>
            </a:r>
            <a:r>
              <a:rPr lang="en-US" b="true" sz="2799">
                <a:solidFill>
                  <a:srgbClr val="FAFAFA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cess, Better Collaboration: </a:t>
            </a:r>
            <a:r>
              <a:rPr lang="en-US" sz="2799">
                <a:solidFill>
                  <a:srgbClr val="FAFAFA"/>
                </a:solidFill>
                <a:latin typeface="Open Sans"/>
                <a:ea typeface="Open Sans"/>
                <a:cs typeface="Open Sans"/>
                <a:sym typeface="Open Sans"/>
              </a:rPr>
              <a:t>With articles freely accessible worldwide, our researchers’ work becomes part of a wider network of discovery and reuse. </a:t>
            </a:r>
          </a:p>
        </p:txBody>
      </p:sp>
      <p:grpSp>
        <p:nvGrpSpPr>
          <p:cNvPr name="Group 38" id="38"/>
          <p:cNvGrpSpPr/>
          <p:nvPr/>
        </p:nvGrpSpPr>
        <p:grpSpPr>
          <a:xfrm rot="0">
            <a:off x="11201417" y="1956038"/>
            <a:ext cx="5873262" cy="6374924"/>
            <a:chOff x="0" y="0"/>
            <a:chExt cx="7831017" cy="8499898"/>
          </a:xfrm>
        </p:grpSpPr>
        <p:sp>
          <p:nvSpPr>
            <p:cNvPr name="TextBox 39" id="39"/>
            <p:cNvSpPr txBox="true"/>
            <p:nvPr/>
          </p:nvSpPr>
          <p:spPr>
            <a:xfrm rot="0">
              <a:off x="0" y="76200"/>
              <a:ext cx="7831017" cy="396578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829"/>
                </a:lnSpc>
              </a:pPr>
              <a:r>
                <a:rPr lang="en-US" sz="5499" spc="-98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Tracking the </a:t>
              </a:r>
              <a:r>
                <a:rPr lang="en-US" sz="5499" spc="-98" b="true">
                  <a:solidFill>
                    <a:srgbClr val="0091D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Reach and Influence</a:t>
              </a:r>
              <a:r>
                <a:rPr lang="en-US" sz="5499" spc="-98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of Our Autho</a:t>
              </a:r>
              <a:r>
                <a:rPr lang="en-US" sz="5499" spc="-98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r</a:t>
              </a:r>
              <a:r>
                <a:rPr lang="en-US" sz="5499" spc="-98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’s</a:t>
              </a:r>
              <a:r>
                <a:rPr lang="en-US" sz="5499" spc="-98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W</a:t>
              </a:r>
              <a:r>
                <a:rPr lang="en-US" sz="5499" spc="-98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o</a:t>
              </a:r>
              <a:r>
                <a:rPr lang="en-US" sz="5499" spc="-98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r</a:t>
              </a:r>
              <a:r>
                <a:rPr lang="en-US" sz="5499" spc="-98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k</a:t>
              </a:r>
            </a:p>
          </p:txBody>
        </p:sp>
        <p:sp>
          <p:nvSpPr>
            <p:cNvPr name="TextBox 40" id="40"/>
            <p:cNvSpPr txBox="true"/>
            <p:nvPr/>
          </p:nvSpPr>
          <p:spPr>
            <a:xfrm rot="0">
              <a:off x="0" y="4675928"/>
              <a:ext cx="7831017" cy="382397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180"/>
                </a:lnSpc>
              </a:pPr>
              <a:r>
                <a:rPr lang="en-US" sz="3000" b="true">
                  <a:solidFill>
                    <a:srgbClr val="000000"/>
                  </a:solidFill>
                  <a:latin typeface="Myriad Bold"/>
                  <a:ea typeface="Myriad Bold"/>
                  <a:cs typeface="Myriad Bold"/>
                  <a:sym typeface="Myriad Bold"/>
                </a:rPr>
                <a:t>Because our affiliated research can be made freely available through ACM Open, </a:t>
              </a:r>
              <a:r>
                <a:rPr lang="en-US" sz="3000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</a:rPr>
                <a:t>it has the potential to reach more readers, attract more citations, and helps us showcase the real impact of our institutions research. 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4E4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970991" y="-2649481"/>
            <a:ext cx="5298962" cy="529896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AFAFA">
                <a:alpha val="19608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2026402" y="1474063"/>
            <a:ext cx="9876009" cy="9876009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gradFill rotWithShape="true">
              <a:gsLst>
                <a:gs pos="0">
                  <a:srgbClr val="004A6B">
                    <a:alpha val="100000"/>
                  </a:srgbClr>
                </a:gs>
                <a:gs pos="100000">
                  <a:srgbClr val="0091D0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201275" y="-3492658"/>
            <a:ext cx="13182989" cy="12750958"/>
          </a:xfrm>
          <a:custGeom>
            <a:avLst/>
            <a:gdLst/>
            <a:ahLst/>
            <a:cxnLst/>
            <a:rect r="r" b="b" t="t" l="l"/>
            <a:pathLst>
              <a:path h="12750958" w="13182989">
                <a:moveTo>
                  <a:pt x="0" y="0"/>
                </a:moveTo>
                <a:lnTo>
                  <a:pt x="13182989" y="0"/>
                </a:lnTo>
                <a:lnTo>
                  <a:pt x="13182989" y="12750958"/>
                </a:lnTo>
                <a:lnTo>
                  <a:pt x="0" y="127509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4506" r="-4002" b="-3019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1620472" y="-2547228"/>
            <a:ext cx="10860098" cy="1086009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AFAF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2112517" y="-2055184"/>
            <a:ext cx="9876009" cy="9876009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25046" t="0" r="-25046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2799058" y="7178893"/>
            <a:ext cx="1911242" cy="191124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0091D0"/>
            </a:solidFill>
            <a:ln cap="sq">
              <a:noFill/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1028700" y="1028700"/>
            <a:ext cx="3589480" cy="1394884"/>
          </a:xfrm>
          <a:custGeom>
            <a:avLst/>
            <a:gdLst/>
            <a:ahLst/>
            <a:cxnLst/>
            <a:rect r="r" b="b" t="t" l="l"/>
            <a:pathLst>
              <a:path h="1394884" w="3589480">
                <a:moveTo>
                  <a:pt x="0" y="0"/>
                </a:moveTo>
                <a:lnTo>
                  <a:pt x="3589480" y="0"/>
                </a:lnTo>
                <a:lnTo>
                  <a:pt x="3589480" y="1394884"/>
                </a:lnTo>
                <a:lnTo>
                  <a:pt x="0" y="13948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28700" y="2983100"/>
            <a:ext cx="10713083" cy="5875150"/>
            <a:chOff x="0" y="0"/>
            <a:chExt cx="14284111" cy="7833533"/>
          </a:xfrm>
        </p:grpSpPr>
        <p:sp>
          <p:nvSpPr>
            <p:cNvPr name="TextBox 19" id="19"/>
            <p:cNvSpPr txBox="true"/>
            <p:nvPr/>
          </p:nvSpPr>
          <p:spPr>
            <a:xfrm rot="0">
              <a:off x="0" y="76200"/>
              <a:ext cx="14284111" cy="113237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6339"/>
                </a:lnSpc>
              </a:pPr>
              <a:r>
                <a:rPr lang="en-US" sz="5980" spc="-107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Learn More, </a:t>
              </a:r>
              <a:r>
                <a:rPr lang="en-US" sz="5980" spc="-107" b="true">
                  <a:solidFill>
                    <a:srgbClr val="0091D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Stay Connected</a:t>
              </a:r>
            </a:p>
          </p:txBody>
        </p:sp>
        <p:sp>
          <p:nvSpPr>
            <p:cNvPr name="TextBox 20" id="20"/>
            <p:cNvSpPr txBox="true"/>
            <p:nvPr/>
          </p:nvSpPr>
          <p:spPr>
            <a:xfrm rot="0">
              <a:off x="84132" y="1842519"/>
              <a:ext cx="11798171" cy="115697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180"/>
                </a:lnSpc>
              </a:pPr>
              <a:r>
                <a:rPr lang="en-US" sz="3000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</a:rPr>
                <a:t>🔹 </a:t>
              </a:r>
              <a:r>
                <a:rPr lang="en-US" sz="3000" b="true">
                  <a:solidFill>
                    <a:srgbClr val="000000"/>
                  </a:solidFill>
                  <a:latin typeface="Myriad Bold"/>
                  <a:ea typeface="Myriad Bold"/>
                  <a:cs typeface="Myriad Bold"/>
                  <a:sym typeface="Myriad Bold"/>
                </a:rPr>
                <a:t>ACM Open FAQ:</a:t>
              </a:r>
              <a:r>
                <a:rPr lang="en-US" sz="3000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</a:rPr>
                <a:t> </a:t>
              </a:r>
              <a:r>
                <a:rPr lang="en-US" sz="3000" u="sng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  <a:hlinkClick r:id="rId6" tooltip="https://libraries.acm.org/acmopen/acmopen-faq"/>
                </a:rPr>
                <a:t>https://libraries.acm.org/acmopen/acmopen-faq</a:t>
              </a:r>
              <a:r>
                <a:rPr lang="en-US" sz="3000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</a:rPr>
                <a:t> </a:t>
              </a:r>
            </a:p>
          </p:txBody>
        </p:sp>
        <p:sp>
          <p:nvSpPr>
            <p:cNvPr name="TextBox 21" id="21"/>
            <p:cNvSpPr txBox="true"/>
            <p:nvPr/>
          </p:nvSpPr>
          <p:spPr>
            <a:xfrm rot="0">
              <a:off x="84132" y="3633431"/>
              <a:ext cx="11798171" cy="115697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180"/>
                </a:lnSpc>
              </a:pPr>
              <a:r>
                <a:rPr lang="en-US" sz="3000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</a:rPr>
                <a:t>🔹 </a:t>
              </a:r>
              <a:r>
                <a:rPr lang="en-US" sz="3000" b="true">
                  <a:solidFill>
                    <a:srgbClr val="000000"/>
                  </a:solidFill>
                  <a:latin typeface="Myriad Bold"/>
                  <a:ea typeface="Myriad Bold"/>
                  <a:cs typeface="Myriad Bold"/>
                  <a:sym typeface="Myriad Bold"/>
                </a:rPr>
                <a:t>ACM Digital Library Platform &amp; Features:</a:t>
              </a:r>
              <a:r>
                <a:rPr lang="en-US" sz="3000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</a:rPr>
                <a:t> </a:t>
              </a:r>
              <a:r>
                <a:rPr lang="en-US" sz="3000" u="sng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  <a:hlinkClick r:id="rId7" tooltip="https://dl.acm.org"/>
                </a:rPr>
                <a:t>https://dl.acm.org/</a:t>
              </a:r>
            </a:p>
          </p:txBody>
        </p:sp>
        <p:sp>
          <p:nvSpPr>
            <p:cNvPr name="TextBox 22" id="22"/>
            <p:cNvSpPr txBox="true"/>
            <p:nvPr/>
          </p:nvSpPr>
          <p:spPr>
            <a:xfrm rot="0">
              <a:off x="84132" y="5419051"/>
              <a:ext cx="11798171" cy="62357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180"/>
                </a:lnSpc>
              </a:pPr>
              <a:r>
                <a:rPr lang="en-US" sz="3000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</a:rPr>
                <a:t>🔹 </a:t>
              </a:r>
              <a:r>
                <a:rPr lang="en-US" sz="3000" b="true">
                  <a:solidFill>
                    <a:srgbClr val="000000"/>
                  </a:solidFill>
                  <a:latin typeface="Myriad Bold"/>
                  <a:ea typeface="Myriad Bold"/>
                  <a:cs typeface="Myriad Bold"/>
                  <a:sym typeface="Myriad Bold"/>
                </a:rPr>
                <a:t>Librarian Gateway: </a:t>
              </a:r>
              <a:r>
                <a:rPr lang="en-US" sz="3000" u="sng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  <a:hlinkClick r:id="rId8" tooltip="https://authors.acm.org"/>
                </a:rPr>
                <a:t>https://authors.acm.org/ </a:t>
              </a:r>
            </a:p>
          </p:txBody>
        </p:sp>
        <p:sp>
          <p:nvSpPr>
            <p:cNvPr name="TextBox 23" id="23"/>
            <p:cNvSpPr txBox="true"/>
            <p:nvPr/>
          </p:nvSpPr>
          <p:spPr>
            <a:xfrm rot="0">
              <a:off x="84132" y="6676563"/>
              <a:ext cx="11798171" cy="115697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180"/>
                </a:lnSpc>
              </a:pPr>
              <a:r>
                <a:rPr lang="en-US" sz="3000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</a:rPr>
                <a:t>🔹 </a:t>
              </a:r>
              <a:r>
                <a:rPr lang="en-US" sz="3000" b="true">
                  <a:solidFill>
                    <a:srgbClr val="000000"/>
                  </a:solidFill>
                  <a:latin typeface="Myriad Bold"/>
                  <a:ea typeface="Myriad Bold"/>
                  <a:cs typeface="Myriad Bold"/>
                  <a:sym typeface="Myriad Bold"/>
                </a:rPr>
                <a:t>Institutional Contact:</a:t>
              </a:r>
              <a:r>
                <a:rPr lang="en-US" sz="3000">
                  <a:solidFill>
                    <a:srgbClr val="000000"/>
                  </a:solidFill>
                  <a:latin typeface="Myriad"/>
                  <a:ea typeface="Myriad"/>
                  <a:cs typeface="Myriad"/>
                  <a:sym typeface="Myriad"/>
                </a:rPr>
                <a:t> [Insert librarian name/email] - For local support and questions about ACM Open.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50FCE90605514CA1041D6FE17857D9" ma:contentTypeVersion="13" ma:contentTypeDescription="Create a new document." ma:contentTypeScope="" ma:versionID="ba834c4d8f61d6d845fd2759506fbfdd">
  <xsd:schema xmlns:xsd="http://www.w3.org/2001/XMLSchema" xmlns:xs="http://www.w3.org/2001/XMLSchema" xmlns:p="http://schemas.microsoft.com/office/2006/metadata/properties" xmlns:ns2="60b4e2c9-5160-4349-9faa-90d0380e162e" xmlns:ns3="e1e5fc04-fd12-469b-b3e7-8f88fa000b3e" targetNamespace="http://schemas.microsoft.com/office/2006/metadata/properties" ma:root="true" ma:fieldsID="d59c961fed3156464f23e3db72c7f143" ns2:_="" ns3:_="">
    <xsd:import namespace="60b4e2c9-5160-4349-9faa-90d0380e162e"/>
    <xsd:import namespace="e1e5fc04-fd12-469b-b3e7-8f88fa000b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4e2c9-5160-4349-9faa-90d0380e1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66fd7ec2-1f4a-4d64-b2f9-1945170c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e5fc04-fd12-469b-b3e7-8f88fa000b3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b194f-1f3a-4822-a060-9878718f21a8}" ma:internalName="TaxCatchAll" ma:showField="CatchAllData" ma:web="e1e5fc04-fd12-469b-b3e7-8f88fa000b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0b4e2c9-5160-4349-9faa-90d0380e162e">
      <Terms xmlns="http://schemas.microsoft.com/office/infopath/2007/PartnerControls"/>
    </lcf76f155ced4ddcb4097134ff3c332f>
    <TaxCatchAll xmlns="e1e5fc04-fd12-469b-b3e7-8f88fa000b3e" xsi:nil="true"/>
  </documentManagement>
</p:properties>
</file>

<file path=customXml/itemProps1.xml><?xml version="1.0" encoding="utf-8"?>
<ds:datastoreItem xmlns:ds="http://schemas.openxmlformats.org/officeDocument/2006/customXml" ds:itemID="{FFC81177-0895-4C54-A803-535965B4ADB3}"/>
</file>

<file path=customXml/itemProps2.xml><?xml version="1.0" encoding="utf-8"?>
<ds:datastoreItem xmlns:ds="http://schemas.openxmlformats.org/officeDocument/2006/customXml" ds:itemID="{947C5A63-573A-413E-9ECF-A1B6065B7175}"/>
</file>

<file path=customXml/itemProps3.xml><?xml version="1.0" encoding="utf-8"?>
<ds:datastoreItem xmlns:ds="http://schemas.openxmlformats.org/officeDocument/2006/customXml" ds:itemID="{C12310DB-B019-4A06-8964-D1F19EE16BB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ACM Open Librarian Toolkit Deck</dc:title>
  <cp:revision>1</cp:revision>
  <dcterms:created xsi:type="dcterms:W3CDTF">2006-08-16T00:00:00Z</dcterms:created>
  <dcterms:modified xsi:type="dcterms:W3CDTF">2011-08-01T06:04:30Z</dcterms:modified>
  <dc:identifier>DAG38z-uqXY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0x010100A750FCE90605514CA1041D6FE17857D9</vt:lpwstr>
  </property>
</Properties>
</file>